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slideLayouts/slideLayout96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_rels/slideLayout15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89.xml.rels" ContentType="application/vnd.openxmlformats-package.relationships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10.xml" ContentType="application/vnd.openxmlformats-officedocument.theme+xml"/>
  <Override PartName="/ppt/theme/theme2.xml" ContentType="application/vnd.openxmlformats-officedocument.theme+xml"/>
  <Override PartName="/ppt/theme/theme9.xml" ContentType="application/vnd.openxmlformats-officedocument.theme+xml"/>
  <Override PartName="/ppt/theme/theme3.xml" ContentType="application/vnd.openxmlformats-officedocument.theme+xml"/>
  <Override PartName="/ppt/theme/theme11.xml" ContentType="application/vnd.openxmlformats-officedocument.theme+xml"/>
  <Override PartName="/ppt/theme/theme4.xml" ContentType="application/vnd.openxmlformats-officedocument.theme+xml"/>
  <Override PartName="/ppt/theme/theme12.xml" ContentType="application/vnd.openxmlformats-officedocument.theme+xml"/>
  <Override PartName="/ppt/theme/theme1.xml" ContentType="application/vnd.openxmlformats-officedocument.theme+xml"/>
  <Override PartName="/ppt/theme/theme13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slideMasters/_rels/slideMaster10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1.xml.rels" ContentType="application/vnd.openxmlformats-package.relationships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0.xml" ContentType="application/vnd.openxmlformats-officedocument.presentationml.slideMaster+xml"/>
  <Override PartName="/ppt/notesSlides/notesSlide1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_rels/notesSlide2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4.xml.rels" ContentType="application/vnd.openxmlformats-package.relationships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8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15.xml.rels" ContentType="application/vnd.openxmlformats-package.relationships+xml"/>
  <Override PartName="/ppt/slides/slide18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_rels/presentation.xml.rels" ContentType="application/vnd.openxmlformats-package.relationships+xml"/>
  <Override PartName="/ppt/media/image96.png" ContentType="image/png"/>
  <Override PartName="/ppt/media/image95.png" ContentType="image/png"/>
  <Override PartName="/ppt/media/image100.png" ContentType="image/png"/>
  <Override PartName="/ppt/media/image94.png" ContentType="image/png"/>
  <Override PartName="/ppt/media/image9.png" ContentType="image/png"/>
  <Override PartName="/ppt/media/image88.png" ContentType="image/png"/>
  <Override PartName="/ppt/media/image87.png" ContentType="image/png"/>
  <Override PartName="/ppt/media/image92.jpeg" ContentType="image/jpeg"/>
  <Override PartName="/ppt/media/image86.png" ContentType="image/png"/>
  <Override PartName="/ppt/media/image85.png" ContentType="image/png"/>
  <Override PartName="/ppt/media/image84.png" ContentType="image/png"/>
  <Override PartName="/ppt/media/image57.png" ContentType="image/png"/>
  <Override PartName="/ppt/media/image7.png" ContentType="image/png"/>
  <Override PartName="/ppt/media/image22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51.png" ContentType="image/png"/>
  <Override PartName="/ppt/media/image1.png" ContentType="image/png"/>
  <Override PartName="/ppt/media/image56.png" ContentType="image/png"/>
  <Override PartName="/ppt/media/image23.png" ContentType="image/png"/>
  <Override PartName="/ppt/media/image69.png" ContentType="image/png"/>
  <Override PartName="/ppt/media/image10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6.png" ContentType="image/png"/>
  <Override PartName="/ppt/media/image89.png" ContentType="image/png"/>
  <Override PartName="/ppt/media/image30.png" ContentType="image/png"/>
  <Override PartName="/ppt/media/image104.jpeg" ContentType="image/jpeg"/>
  <Override PartName="/ppt/media/image59.png" ContentType="image/png"/>
  <Override PartName="/ppt/media/image101.jpeg" ContentType="image/jpeg"/>
  <Override PartName="/ppt/media/image47.png" ContentType="image/png"/>
  <Override PartName="/ppt/media/image31.png" ContentType="image/png"/>
  <Override PartName="/ppt/media/image38.png" ContentType="image/png"/>
  <Override PartName="/ppt/media/image35.png" ContentType="image/png"/>
  <Override PartName="/ppt/media/image58.png" ContentType="image/png"/>
  <Override PartName="/ppt/media/image46.png" ContentType="image/png"/>
  <Override PartName="/ppt/media/image34.png" ContentType="image/png"/>
  <Override PartName="/ppt/media/image40.png" ContentType="image/png"/>
  <Override PartName="/ppt/media/image99.png" ContentType="image/png"/>
  <Override PartName="/ppt/media/image44.png" ContentType="image/png"/>
  <Override PartName="/ppt/media/image102.png" ContentType="image/png"/>
  <Override PartName="/ppt/media/image97.png" ContentType="image/png"/>
  <Override PartName="/ppt/media/image33.png" ContentType="image/png"/>
  <Override PartName="/ppt/media/image103.png" ContentType="image/png"/>
  <Override PartName="/ppt/media/image98.png" ContentType="image/png"/>
  <Override PartName="/ppt/media/image45.png" ContentType="image/png"/>
  <Override PartName="/ppt/media/image107.png" ContentType="image/png"/>
  <Override PartName="/ppt/media/image43.png" ContentType="image/png"/>
  <Override PartName="/ppt/media/image106.png" ContentType="image/png"/>
  <Override PartName="/ppt/media/image42.png" ContentType="image/png"/>
  <Override PartName="/ppt/media/image105.png" ContentType="image/png"/>
  <Override PartName="/ppt/media/image49.png" ContentType="image/png"/>
  <Override PartName="/ppt/media/image41.png" ContentType="image/png"/>
  <Override PartName="/ppt/media/image32.png" ContentType="image/png"/>
  <Override PartName="/ppt/media/image73.png" ContentType="image/png"/>
  <Override PartName="/ppt/media/image3.png" ContentType="image/png"/>
  <Override PartName="/ppt/media/image53.png" ContentType="image/png"/>
  <Override PartName="/ppt/media/image39.png" ContentType="image/png"/>
  <Override PartName="/ppt/media/image4.png" ContentType="image/png"/>
  <Override PartName="/ppt/media/image54.png" ContentType="image/png"/>
  <Override PartName="/ppt/media/image19.jpeg" ContentType="image/jpe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6.png" ContentType="image/png"/>
  <Override PartName="/ppt/media/image91.png" ContentType="image/png"/>
  <Override PartName="/ppt/media/image21.jpeg" ContentType="image/jpeg"/>
  <Override PartName="/ppt/media/image17.png" ContentType="image/png"/>
  <Override PartName="/ppt/media/image18.png" ContentType="image/png"/>
  <Override PartName="/ppt/media/image8.png" ContentType="image/png"/>
  <Override PartName="/ppt/media/image93.png" ContentType="image/png"/>
  <Override PartName="/ppt/media/image90.png" ContentType="image/png"/>
  <Override PartName="/ppt/media/image5.png" ContentType="image/png"/>
  <Override PartName="/ppt/media/image55.png" ContentType="image/png"/>
  <Override PartName="/ppt/media/image20.png" ContentType="image/png"/>
  <Override PartName="/ppt/media/image79.png" ContentType="image/png"/>
  <Override PartName="/ppt/media/image48.png" ContentType="image/png"/>
  <Override PartName="/ppt/media/image50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presentation.xml" ContentType="application/vnd.openxmlformats-officedocument.presentationml.presentation.main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</p:sldMasterIdLst>
  <p:notesMasterIdLst>
    <p:notesMasterId r:id="rId14"/>
  </p:notes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notesMaster" Target="notesMasters/notesMaster1.xml"/><Relationship Id="rId15" Type="http://schemas.openxmlformats.org/officeDocument/2006/relationships/slide" Target="slides/slide1.xml"/><Relationship Id="rId16" Type="http://schemas.openxmlformats.org/officeDocument/2006/relationships/slide" Target="slides/slide2.xml"/><Relationship Id="rId17" Type="http://schemas.openxmlformats.org/officeDocument/2006/relationships/slide" Target="slides/slide3.xml"/><Relationship Id="rId18" Type="http://schemas.openxmlformats.org/officeDocument/2006/relationships/slide" Target="slides/slide4.xml"/><Relationship Id="rId19" Type="http://schemas.openxmlformats.org/officeDocument/2006/relationships/slide" Target="slides/slide5.xml"/><Relationship Id="rId20" Type="http://schemas.openxmlformats.org/officeDocument/2006/relationships/slide" Target="slides/slide6.xml"/><Relationship Id="rId21" Type="http://schemas.openxmlformats.org/officeDocument/2006/relationships/slide" Target="slides/slide7.xml"/><Relationship Id="rId22" Type="http://schemas.openxmlformats.org/officeDocument/2006/relationships/slide" Target="slides/slide8.xml"/><Relationship Id="rId23" Type="http://schemas.openxmlformats.org/officeDocument/2006/relationships/slide" Target="slides/slide9.xml"/><Relationship Id="rId24" Type="http://schemas.openxmlformats.org/officeDocument/2006/relationships/slide" Target="slides/slide10.xml"/><Relationship Id="rId25" Type="http://schemas.openxmlformats.org/officeDocument/2006/relationships/slide" Target="slides/slide11.xml"/><Relationship Id="rId26" Type="http://schemas.openxmlformats.org/officeDocument/2006/relationships/slide" Target="slides/slide12.xml"/><Relationship Id="rId27" Type="http://schemas.openxmlformats.org/officeDocument/2006/relationships/slide" Target="slides/slide13.xml"/><Relationship Id="rId28" Type="http://schemas.openxmlformats.org/officeDocument/2006/relationships/slide" Target="slides/slide14.xml"/><Relationship Id="rId29" Type="http://schemas.openxmlformats.org/officeDocument/2006/relationships/slide" Target="slides/slide15.xml"/><Relationship Id="rId30" Type="http://schemas.openxmlformats.org/officeDocument/2006/relationships/slide" Target="slides/slide16.xml"/><Relationship Id="rId31" Type="http://schemas.openxmlformats.org/officeDocument/2006/relationships/slide" Target="slides/slide17.xml"/><Relationship Id="rId32" Type="http://schemas.openxmlformats.org/officeDocument/2006/relationships/slide" Target="slides/slide18.xml"/><Relationship Id="rId33" Type="http://schemas.openxmlformats.org/officeDocument/2006/relationships/slide" Target="slides/slide19.xml"/><Relationship Id="rId34" Type="http://schemas.openxmlformats.org/officeDocument/2006/relationships/slide" Target="slides/slide20.xml"/><Relationship Id="rId35" Type="http://schemas.openxmlformats.org/officeDocument/2006/relationships/slide" Target="slides/slide2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move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the slide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</a:t>
            </a:r>
            <a:r>
              <a:rPr b="0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k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d</a:t>
            </a:r>
            <a:r>
              <a:rPr b="0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h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n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f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r</a:t>
            </a:r>
            <a:r>
              <a:rPr b="0" lang="en-US" sz="2000" spc="-1" strike="noStrike">
                <a:latin typeface="Arial"/>
              </a:rPr>
              <a:t>m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8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86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87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88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93D807B4-39B6-489A-86C6-5FDF77B505B4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94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115000"/>
              </a:lnSpc>
            </a:pPr>
            <a:r>
              <a:rPr b="0" lang="en" sz="1200" spc="-1" strike="noStrike">
                <a:solidFill>
                  <a:srgbClr val="666666"/>
                </a:solidFill>
                <a:latin typeface="Open Sans"/>
                <a:ea typeface="Open Sans"/>
              </a:rPr>
              <a:t>Combination of configuration </a:t>
            </a:r>
            <a:r>
              <a:rPr b="1" lang="en" sz="1200" spc="-1" strike="noStrike">
                <a:solidFill>
                  <a:srgbClr val="666666"/>
                </a:solidFill>
                <a:latin typeface="Open Sans"/>
                <a:ea typeface="Open Sans"/>
              </a:rPr>
              <a:t>and</a:t>
            </a:r>
            <a:r>
              <a:rPr b="0" lang="en" sz="1200" spc="-1" strike="noStrike">
                <a:solidFill>
                  <a:srgbClr val="666666"/>
                </a:solidFill>
                <a:latin typeface="Open Sans"/>
                <a:ea typeface="Open Sans"/>
              </a:rPr>
              <a:t> order </a:t>
            </a:r>
            <a:br/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200" spc="-1" strike="noStrike">
                <a:solidFill>
                  <a:srgbClr val="666666"/>
                </a:solidFill>
                <a:latin typeface="Open Sans"/>
                <a:ea typeface="Open Sans"/>
              </a:rPr>
              <a:t>Configuration Management alone is not sufficient for app deployment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200" spc="-1" strike="noStrike">
                <a:solidFill>
                  <a:srgbClr val="666666"/>
                </a:solidFill>
                <a:latin typeface="Open Sans"/>
                <a:ea typeface="Open Sans"/>
              </a:rPr>
              <a:t>Allows you to automate entire sets of process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95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115000"/>
              </a:lnSpc>
              <a:spcBef>
                <a:spcPts val="1100"/>
              </a:spcBef>
            </a:pPr>
            <a:r>
              <a:rPr b="0" lang="en" sz="11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</a:rPr>
              <a:t>Agentless architecture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00"/>
              </a:spcBef>
            </a:pPr>
            <a:r>
              <a:rPr b="0" lang="en" sz="11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</a:rPr>
              <a:t>Uses OpenSSH and WinRM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00"/>
              </a:spcBef>
            </a:pPr>
            <a:r>
              <a:rPr b="0" lang="en" sz="11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</a:rPr>
              <a:t>No agents to exploit or update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00"/>
              </a:spcBef>
            </a:pPr>
            <a:r>
              <a:rPr b="0" lang="en" sz="11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</a:rPr>
              <a:t>Predictable, reliable and secure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00"/>
              </a:spcBef>
            </a:pPr>
            <a:r>
              <a:rPr b="0" lang="en" sz="11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Ansible automates technologies you already use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" sz="11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With the power of a community behind it generating more integrations every day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" sz="11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----------------------------------------------------------------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" sz="11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Points Tim Yeaton added here in his delivery: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" sz="11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Communities of partners building around our language 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" sz="11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Tremendous adoption to date - realization in order to scale you have to automate 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95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" sz="1200" spc="-1" strike="noStrike">
                <a:solidFill>
                  <a:srgbClr val="545860"/>
                </a:solidFill>
                <a:latin typeface="Calibri"/>
                <a:ea typeface="Calibri"/>
              </a:rPr>
              <a:t>Control, Knowledge, Delegation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" sz="1200" spc="-1" strike="noStrike">
                <a:solidFill>
                  <a:srgbClr val="545860"/>
                </a:solidFill>
                <a:latin typeface="Calibri"/>
                <a:ea typeface="Calibri"/>
              </a:rPr>
              <a:t>RBAC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" sz="1200" spc="-1" strike="noStrike">
                <a:solidFill>
                  <a:srgbClr val="545860"/>
                </a:solidFill>
                <a:latin typeface="Calibri"/>
                <a:ea typeface="Calibri"/>
              </a:rPr>
              <a:t>Push button deployment (Delegation)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" sz="1200" spc="-1" strike="noStrike">
                <a:solidFill>
                  <a:srgbClr val="545860"/>
                </a:solidFill>
                <a:latin typeface="Calibri"/>
                <a:ea typeface="Calibri"/>
              </a:rPr>
              <a:t>Centralized logging (auditing, compliance)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" sz="1200" spc="-1" strike="noStrike">
                <a:solidFill>
                  <a:srgbClr val="545860"/>
                </a:solidFill>
                <a:latin typeface="Calibri"/>
                <a:ea typeface="Calibri"/>
              </a:rPr>
              <a:t>RESTful API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" sz="1200" spc="-1" strike="noStrike">
                <a:solidFill>
                  <a:srgbClr val="545860"/>
                </a:solidFill>
                <a:latin typeface="Open Sans"/>
                <a:ea typeface="Open Sans"/>
              </a:rPr>
              <a:t>Role-based access control keeps environments secure, and teams efficient</a:t>
            </a:r>
            <a:br/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</a:pPr>
            <a:r>
              <a:rPr b="0" lang="en" sz="1200" spc="-1" strike="noStrike">
                <a:solidFill>
                  <a:srgbClr val="545860"/>
                </a:solidFill>
                <a:latin typeface="Open Sans"/>
                <a:ea typeface="Open Sans"/>
              </a:rPr>
              <a:t>Non-privileged users can safely deploy entire applications with push-button deployment access</a:t>
            </a:r>
            <a:br/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</a:pPr>
            <a:r>
              <a:rPr b="0" lang="en" sz="1200" spc="-1" strike="noStrike">
                <a:solidFill>
                  <a:srgbClr val="545860"/>
                </a:solidFill>
                <a:latin typeface="Open Sans"/>
                <a:ea typeface="Open Sans"/>
              </a:rPr>
              <a:t>All Ansible automations are centrally logged, ensuring complete auditability and compliance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95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" sz="1100" spc="-1" strike="noStrike">
                <a:latin typeface="Arial"/>
              </a:rPr>
              <a:t>Control: scheduled and centralized jobs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" sz="1100" spc="-1" strike="noStrike">
                <a:latin typeface="Arial"/>
              </a:rPr>
              <a:t>Knowledge: Visibility and compliance 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" sz="1100" spc="-1" strike="noStrike">
                <a:latin typeface="Arial"/>
              </a:rPr>
              <a:t>Delegation: Role-based access and self service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" sz="1100" spc="-1" strike="noStrike">
                <a:latin typeface="Arial"/>
              </a:rPr>
              <a:t>Simple: Everyone speaks the same language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" sz="1100" spc="-1" strike="noStrike">
                <a:latin typeface="Arial"/>
              </a:rPr>
              <a:t>Powerful: Designed for multi-tier deployments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" sz="1100" spc="-1" strike="noStrike">
                <a:latin typeface="Arial"/>
              </a:rPr>
              <a:t>Agentless: Predictable, reliable and secure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94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" sz="1100" spc="-1" strike="noStrike">
                <a:latin typeface="Arial"/>
              </a:rPr>
              <a:t>Nothing routine should ever be done manually.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94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" sz="1200" spc="-1" strike="noStrike">
                <a:solidFill>
                  <a:srgbClr val="545860"/>
                </a:solidFill>
                <a:latin typeface="Arial"/>
              </a:rPr>
              <a:t>Updated 31Jul2018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0"/>
              </a:spcBef>
            </a:pPr>
            <a:r>
              <a:rPr b="0" lang="en" sz="1200" spc="-1" strike="noStrike">
                <a:solidFill>
                  <a:srgbClr val="545860"/>
                </a:solidFill>
                <a:latin typeface="Arial"/>
              </a:rPr>
              <a:t>Ansible has thousands of users, hundreds of customers and over 2,500 community contributors.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0"/>
              </a:spcBef>
            </a:pPr>
            <a:r>
              <a:rPr b="0" lang="en" sz="1200" spc="-1" strike="noStrike">
                <a:solidFill>
                  <a:srgbClr val="545860"/>
                </a:solidFill>
                <a:latin typeface="Arial"/>
              </a:rPr>
              <a:t>21,000+ stars &amp; 6,800+ forks on GitHub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0"/>
              </a:spcBef>
            </a:pPr>
            <a:r>
              <a:rPr b="0" lang="en" sz="1200" spc="-1" strike="noStrike">
                <a:solidFill>
                  <a:srgbClr val="545860"/>
                </a:solidFill>
                <a:latin typeface="Arial"/>
              </a:rPr>
              <a:t>2500+ Contributors (Making Ansible one of the largest open source projects communities)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0"/>
              </a:spcBef>
            </a:pPr>
            <a:r>
              <a:rPr b="0" lang="en" sz="1200" spc="-1" strike="noStrike">
                <a:solidFill>
                  <a:srgbClr val="545860"/>
                </a:solidFill>
                <a:latin typeface="Arial"/>
              </a:rPr>
              <a:t>Over 900 modules shipped with Ansible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</a:pPr>
            <a:r>
              <a:rPr b="0" lang="en" sz="1200" spc="-1" strike="noStrike">
                <a:solidFill>
                  <a:srgbClr val="545860"/>
                </a:solidFill>
                <a:latin typeface="Arial"/>
              </a:rPr>
              <a:t>New contributors added every day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</a:pPr>
            <a:r>
              <a:rPr b="0" lang="en" sz="1200" spc="-1" strike="noStrike">
                <a:solidFill>
                  <a:srgbClr val="545860"/>
                </a:solidFill>
                <a:latin typeface="Arial"/>
              </a:rPr>
              <a:t>World-wide meetups taking place every week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</a:pPr>
            <a:r>
              <a:rPr b="0" lang="en" sz="1200" spc="-1" strike="noStrike">
                <a:solidFill>
                  <a:srgbClr val="545860"/>
                </a:solidFill>
                <a:latin typeface="Arial"/>
              </a:rPr>
              <a:t>Ansible Galaxy: over 10,000 Roles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</a:pPr>
            <a:r>
              <a:rPr b="0" lang="en" sz="1200" spc="-1" strike="noStrike">
                <a:solidFill>
                  <a:srgbClr val="545860"/>
                </a:solidFill>
                <a:latin typeface="Arial"/>
              </a:rPr>
              <a:t>400,000+ downloads a month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</a:pPr>
            <a:r>
              <a:rPr b="0" lang="en" sz="1200" spc="-1" strike="noStrike">
                <a:solidFill>
                  <a:srgbClr val="545860"/>
                </a:solidFill>
                <a:latin typeface="Arial"/>
              </a:rPr>
              <a:t>AnsibleFests in London and SF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</a:pPr>
            <a:r>
              <a:rPr b="0" lang="en" sz="1200" spc="-1" strike="noStrike">
                <a:solidFill>
                  <a:srgbClr val="545860"/>
                </a:solidFill>
                <a:latin typeface="Arial"/>
              </a:rPr>
              <a:t>Automates events globally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94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" sz="1200" spc="-1" strike="noStrike">
                <a:solidFill>
                  <a:srgbClr val="545860"/>
                </a:solidFill>
                <a:latin typeface="Arial"/>
              </a:rPr>
              <a:t>Cross platform: Linux, Windows, UNIX, Networks, Clouds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" sz="1200" spc="-1" strike="noStrike">
                <a:solidFill>
                  <a:srgbClr val="545860"/>
                </a:solidFill>
                <a:latin typeface="Arial"/>
              </a:rPr>
              <a:t>Human readable: YAML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" sz="1200" spc="-1" strike="noStrike">
                <a:solidFill>
                  <a:srgbClr val="545860"/>
                </a:solidFill>
                <a:latin typeface="Arial"/>
              </a:rPr>
              <a:t>Orchestration plays well with others: HP SA, Puppet, Jenkins, RHNSS, etc.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subTitle"/>
          </p:nvPr>
        </p:nvSpPr>
        <p:spPr>
          <a:xfrm>
            <a:off x="203760" y="171720"/>
            <a:ext cx="4593240" cy="1641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subTitle"/>
          </p:nvPr>
        </p:nvSpPr>
        <p:spPr>
          <a:xfrm>
            <a:off x="203760" y="171720"/>
            <a:ext cx="4593240" cy="1641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subTitle"/>
          </p:nvPr>
        </p:nvSpPr>
        <p:spPr>
          <a:xfrm>
            <a:off x="203760" y="171720"/>
            <a:ext cx="4593240" cy="1641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subTitle"/>
          </p:nvPr>
        </p:nvSpPr>
        <p:spPr>
          <a:xfrm>
            <a:off x="203760" y="171720"/>
            <a:ext cx="4593240" cy="1641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203760" y="171720"/>
            <a:ext cx="4593240" cy="1641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203760" y="171720"/>
            <a:ext cx="4593240" cy="1641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ubTitle"/>
          </p:nvPr>
        </p:nvSpPr>
        <p:spPr>
          <a:xfrm>
            <a:off x="203760" y="171720"/>
            <a:ext cx="4593240" cy="1641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subTitle"/>
          </p:nvPr>
        </p:nvSpPr>
        <p:spPr>
          <a:xfrm>
            <a:off x="203760" y="171720"/>
            <a:ext cx="4593240" cy="1641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203760" y="171720"/>
            <a:ext cx="4593240" cy="1641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subTitle"/>
          </p:nvPr>
        </p:nvSpPr>
        <p:spPr>
          <a:xfrm>
            <a:off x="203760" y="171720"/>
            <a:ext cx="4593240" cy="1641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subTitle"/>
          </p:nvPr>
        </p:nvSpPr>
        <p:spPr>
          <a:xfrm>
            <a:off x="203760" y="171720"/>
            <a:ext cx="4593240" cy="1641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subTitle"/>
          </p:nvPr>
        </p:nvSpPr>
        <p:spPr>
          <a:xfrm>
            <a:off x="203760" y="171720"/>
            <a:ext cx="4593240" cy="1641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4.xml"/><Relationship Id="rId8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29.xml"/><Relationship Id="rId13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31.xml"/><Relationship Id="rId15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37.xml"/><Relationship Id="rId8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4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edit the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title text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>
            <a:off x="-76320" y="4800600"/>
            <a:ext cx="533160" cy="27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18360" anchor="ctr">
            <a:noAutofit/>
          </a:bodyPr>
          <a:p>
            <a:pPr algn="r">
              <a:lnSpc>
                <a:spcPct val="100000"/>
              </a:lnSpc>
            </a:pPr>
            <a:fld id="{F9593D5E-363B-4179-908E-D899D57D5AD1}" type="slidenum">
              <a:rPr b="0" lang="en" sz="800" spc="-1" strike="noStrike">
                <a:solidFill>
                  <a:srgbClr val="666666"/>
                </a:solidFill>
                <a:latin typeface="Open Sans"/>
                <a:ea typeface="Open Sans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54f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180;p63" descr=""/>
          <p:cNvPicPr/>
          <p:nvPr/>
        </p:nvPicPr>
        <p:blipFill>
          <a:blip r:embed="rId2"/>
          <a:stretch/>
        </p:blipFill>
        <p:spPr>
          <a:xfrm>
            <a:off x="7995600" y="162360"/>
            <a:ext cx="951480" cy="365400"/>
          </a:xfrm>
          <a:prstGeom prst="rect">
            <a:avLst/>
          </a:prstGeom>
          <a:ln>
            <a:noFill/>
          </a:ln>
        </p:spPr>
      </p:pic>
      <p:sp>
        <p:nvSpPr>
          <p:cNvPr id="403" name="CustomShape 1"/>
          <p:cNvSpPr/>
          <p:nvPr/>
        </p:nvSpPr>
        <p:spPr>
          <a:xfrm>
            <a:off x="-76320" y="4800600"/>
            <a:ext cx="533160" cy="27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18360" anchor="ctr">
            <a:noAutofit/>
          </a:bodyPr>
          <a:p>
            <a:pPr algn="r">
              <a:lnSpc>
                <a:spcPct val="100000"/>
              </a:lnSpc>
            </a:pPr>
            <a:fld id="{1B656962-9FE7-423A-957C-7B5401F4AB25}" type="slidenum">
              <a:rPr b="0" lang="en" sz="800" spc="-1" strike="noStrike">
                <a:solidFill>
                  <a:srgbClr val="ffffff"/>
                </a:solidFill>
                <a:latin typeface="Open Sans"/>
                <a:ea typeface="Open Sans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pic>
        <p:nvPicPr>
          <p:cNvPr id="404" name="Google Shape;182;p63" descr=""/>
          <p:cNvPicPr/>
          <p:nvPr/>
        </p:nvPicPr>
        <p:blipFill>
          <a:blip r:embed="rId3"/>
          <a:stretch/>
        </p:blipFill>
        <p:spPr>
          <a:xfrm>
            <a:off x="8366400" y="4809600"/>
            <a:ext cx="594720" cy="190800"/>
          </a:xfrm>
          <a:prstGeom prst="rect">
            <a:avLst/>
          </a:prstGeom>
          <a:ln>
            <a:noFill/>
          </a:ln>
        </p:spPr>
      </p:pic>
      <p:sp>
        <p:nvSpPr>
          <p:cNvPr id="405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to edit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85;p22" descr=""/>
          <p:cNvPicPr/>
          <p:nvPr/>
        </p:nvPicPr>
        <p:blipFill>
          <a:blip r:embed="rId2"/>
          <a:stretch/>
        </p:blipFill>
        <p:spPr>
          <a:xfrm>
            <a:off x="8366760" y="4809960"/>
            <a:ext cx="594000" cy="190440"/>
          </a:xfrm>
          <a:prstGeom prst="rect">
            <a:avLst/>
          </a:prstGeom>
          <a:ln>
            <a:noFill/>
          </a:ln>
        </p:spPr>
      </p:pic>
      <p:sp>
        <p:nvSpPr>
          <p:cNvPr id="444" name="CustomShape 1"/>
          <p:cNvSpPr/>
          <p:nvPr/>
        </p:nvSpPr>
        <p:spPr>
          <a:xfrm>
            <a:off x="-4680" y="0"/>
            <a:ext cx="9152640" cy="63396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PlaceHolder 2"/>
          <p:cNvSpPr>
            <a:spLocks noGrp="1"/>
          </p:cNvSpPr>
          <p:nvPr>
            <p:ph type="title"/>
          </p:nvPr>
        </p:nvSpPr>
        <p:spPr>
          <a:xfrm>
            <a:off x="203760" y="171720"/>
            <a:ext cx="4593240" cy="35388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ctr"/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5458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12;p3" descr=""/>
          <p:cNvPicPr/>
          <p:nvPr/>
        </p:nvPicPr>
        <p:blipFill>
          <a:blip r:embed="rId2"/>
          <a:stretch/>
        </p:blipFill>
        <p:spPr>
          <a:xfrm>
            <a:off x="7995600" y="162360"/>
            <a:ext cx="951480" cy="365400"/>
          </a:xfrm>
          <a:prstGeom prst="rect">
            <a:avLst/>
          </a:prstGeom>
          <a:ln>
            <a:noFill/>
          </a:ln>
        </p:spPr>
      </p:pic>
      <p:sp>
        <p:nvSpPr>
          <p:cNvPr id="39" name="CustomShape 1"/>
          <p:cNvSpPr/>
          <p:nvPr/>
        </p:nvSpPr>
        <p:spPr>
          <a:xfrm>
            <a:off x="-76320" y="4800600"/>
            <a:ext cx="533160" cy="27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18360" anchor="ctr">
            <a:noAutofit/>
          </a:bodyPr>
          <a:p>
            <a:pPr algn="r">
              <a:lnSpc>
                <a:spcPct val="100000"/>
              </a:lnSpc>
            </a:pPr>
            <a:fld id="{BA81FD24-33DC-40EC-9E73-8AFB9FFA011C}" type="slidenum">
              <a:rPr b="0" lang="en" sz="800" spc="-1" strike="noStrike">
                <a:solidFill>
                  <a:srgbClr val="ffffff"/>
                </a:solidFill>
                <a:latin typeface="Open Sans"/>
                <a:ea typeface="Open Sans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pic>
        <p:nvPicPr>
          <p:cNvPr id="40" name="Google Shape;14;p3" descr=""/>
          <p:cNvPicPr/>
          <p:nvPr/>
        </p:nvPicPr>
        <p:blipFill>
          <a:blip r:embed="rId3"/>
          <a:stretch/>
        </p:blipFill>
        <p:spPr>
          <a:xfrm>
            <a:off x="8366400" y="4809600"/>
            <a:ext cx="594720" cy="190800"/>
          </a:xfrm>
          <a:prstGeom prst="rect">
            <a:avLst/>
          </a:prstGeom>
          <a:ln>
            <a:noFill/>
          </a:ln>
        </p:spPr>
      </p:pic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ck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edi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tex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for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ma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0" y="0"/>
            <a:ext cx="9143640" cy="641520"/>
          </a:xfrm>
          <a:prstGeom prst="rect">
            <a:avLst/>
          </a:prstGeom>
          <a:solidFill>
            <a:srgbClr val="52aaa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CustomShape 2"/>
          <p:cNvSpPr/>
          <p:nvPr/>
        </p:nvSpPr>
        <p:spPr>
          <a:xfrm>
            <a:off x="-76320" y="4800600"/>
            <a:ext cx="533160" cy="27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18360" anchor="ctr">
            <a:noAutofit/>
          </a:bodyPr>
          <a:p>
            <a:pPr algn="r">
              <a:lnSpc>
                <a:spcPct val="100000"/>
              </a:lnSpc>
            </a:pPr>
            <a:fld id="{365E15FA-3C3D-4844-9E0C-819A69A733E3}" type="slidenum">
              <a:rPr b="0" lang="en" sz="800" spc="-1" strike="noStrike">
                <a:solidFill>
                  <a:srgbClr val="666666"/>
                </a:solidFill>
                <a:latin typeface="Open Sans"/>
                <a:ea typeface="Open Sans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pic>
        <p:nvPicPr>
          <p:cNvPr id="81" name="Google Shape;200;p67" descr=""/>
          <p:cNvPicPr/>
          <p:nvPr/>
        </p:nvPicPr>
        <p:blipFill>
          <a:blip r:embed="rId2"/>
          <a:stretch/>
        </p:blipFill>
        <p:spPr>
          <a:xfrm>
            <a:off x="8366760" y="4809960"/>
            <a:ext cx="594000" cy="190440"/>
          </a:xfrm>
          <a:prstGeom prst="rect">
            <a:avLst/>
          </a:prstGeom>
          <a:ln>
            <a:noFill/>
          </a:ln>
        </p:spPr>
      </p:pic>
      <p:pic>
        <p:nvPicPr>
          <p:cNvPr id="82" name="Google Shape;201;p67" descr=""/>
          <p:cNvPicPr/>
          <p:nvPr/>
        </p:nvPicPr>
        <p:blipFill>
          <a:blip r:embed="rId3"/>
          <a:stretch/>
        </p:blipFill>
        <p:spPr>
          <a:xfrm>
            <a:off x="7995600" y="162360"/>
            <a:ext cx="951480" cy="365400"/>
          </a:xfrm>
          <a:prstGeom prst="rect">
            <a:avLst/>
          </a:prstGeom>
          <a:ln>
            <a:noFill/>
          </a:ln>
        </p:spPr>
      </p:pic>
      <p:sp>
        <p:nvSpPr>
          <p:cNvPr id="83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edit the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title text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5458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72;p61" descr=""/>
          <p:cNvPicPr/>
          <p:nvPr/>
        </p:nvPicPr>
        <p:blipFill>
          <a:blip r:embed="rId2"/>
          <a:stretch/>
        </p:blipFill>
        <p:spPr>
          <a:xfrm>
            <a:off x="7995600" y="162360"/>
            <a:ext cx="951480" cy="365400"/>
          </a:xfrm>
          <a:prstGeom prst="rect">
            <a:avLst/>
          </a:prstGeom>
          <a:ln>
            <a:noFill/>
          </a:ln>
        </p:spPr>
      </p:pic>
      <p:sp>
        <p:nvSpPr>
          <p:cNvPr id="122" name="CustomShape 1"/>
          <p:cNvSpPr/>
          <p:nvPr/>
        </p:nvSpPr>
        <p:spPr>
          <a:xfrm>
            <a:off x="-76320" y="4800600"/>
            <a:ext cx="533160" cy="27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18360" anchor="ctr">
            <a:noAutofit/>
          </a:bodyPr>
          <a:p>
            <a:pPr algn="r">
              <a:lnSpc>
                <a:spcPct val="100000"/>
              </a:lnSpc>
            </a:pPr>
            <a:fld id="{9820BDFA-C5A5-44F0-B3FB-C4313276F1B7}" type="slidenum">
              <a:rPr b="0" lang="en" sz="800" spc="-1" strike="noStrike">
                <a:solidFill>
                  <a:srgbClr val="ffffff"/>
                </a:solidFill>
                <a:latin typeface="Open Sans"/>
                <a:ea typeface="Open Sans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pic>
        <p:nvPicPr>
          <p:cNvPr id="123" name="Google Shape;174;p61" descr=""/>
          <p:cNvPicPr/>
          <p:nvPr/>
        </p:nvPicPr>
        <p:blipFill>
          <a:blip r:embed="rId3"/>
          <a:stretch/>
        </p:blipFill>
        <p:spPr>
          <a:xfrm>
            <a:off x="8366400" y="4809600"/>
            <a:ext cx="594720" cy="190800"/>
          </a:xfrm>
          <a:prstGeom prst="rect">
            <a:avLst/>
          </a:prstGeom>
          <a:ln>
            <a:noFill/>
          </a:ln>
        </p:spPr>
      </p:pic>
      <p:sp>
        <p:nvSpPr>
          <p:cNvPr id="124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the title text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52aaa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76;p62" descr=""/>
          <p:cNvPicPr/>
          <p:nvPr/>
        </p:nvPicPr>
        <p:blipFill>
          <a:blip r:embed="rId2"/>
          <a:stretch/>
        </p:blipFill>
        <p:spPr>
          <a:xfrm>
            <a:off x="7995600" y="162360"/>
            <a:ext cx="951480" cy="365400"/>
          </a:xfrm>
          <a:prstGeom prst="rect">
            <a:avLst/>
          </a:prstGeom>
          <a:ln>
            <a:noFill/>
          </a:ln>
        </p:spPr>
      </p:pic>
      <p:sp>
        <p:nvSpPr>
          <p:cNvPr id="163" name="CustomShape 1"/>
          <p:cNvSpPr/>
          <p:nvPr/>
        </p:nvSpPr>
        <p:spPr>
          <a:xfrm>
            <a:off x="-76320" y="4800600"/>
            <a:ext cx="533160" cy="27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18360" anchor="ctr">
            <a:noAutofit/>
          </a:bodyPr>
          <a:p>
            <a:pPr algn="r">
              <a:lnSpc>
                <a:spcPct val="100000"/>
              </a:lnSpc>
            </a:pPr>
            <a:fld id="{3C3BCED2-274F-493A-8BFE-57E22C9060BE}" type="slidenum">
              <a:rPr b="0" lang="en" sz="800" spc="-1" strike="noStrike">
                <a:solidFill>
                  <a:srgbClr val="ffffff"/>
                </a:solidFill>
                <a:latin typeface="Open Sans"/>
                <a:ea typeface="Open Sans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pic>
        <p:nvPicPr>
          <p:cNvPr id="164" name="Google Shape;178;p62" descr=""/>
          <p:cNvPicPr/>
          <p:nvPr/>
        </p:nvPicPr>
        <p:blipFill>
          <a:blip r:embed="rId3"/>
          <a:stretch/>
        </p:blipFill>
        <p:spPr>
          <a:xfrm>
            <a:off x="8366400" y="4809600"/>
            <a:ext cx="594720" cy="190800"/>
          </a:xfrm>
          <a:prstGeom prst="rect">
            <a:avLst/>
          </a:prstGeom>
          <a:ln>
            <a:noFill/>
          </a:ln>
        </p:spPr>
      </p:pic>
      <p:sp>
        <p:nvSpPr>
          <p:cNvPr id="165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184;p64" descr=""/>
          <p:cNvPicPr/>
          <p:nvPr/>
        </p:nvPicPr>
        <p:blipFill>
          <a:blip r:embed="rId2"/>
          <a:stretch/>
        </p:blipFill>
        <p:spPr>
          <a:xfrm>
            <a:off x="7995600" y="162360"/>
            <a:ext cx="951120" cy="365400"/>
          </a:xfrm>
          <a:prstGeom prst="rect">
            <a:avLst/>
          </a:prstGeom>
          <a:ln>
            <a:noFill/>
          </a:ln>
        </p:spPr>
      </p:pic>
      <p:sp>
        <p:nvSpPr>
          <p:cNvPr id="204" name="CustomShape 1"/>
          <p:cNvSpPr/>
          <p:nvPr/>
        </p:nvSpPr>
        <p:spPr>
          <a:xfrm>
            <a:off x="-76320" y="4800600"/>
            <a:ext cx="533160" cy="27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18360" anchor="ctr">
            <a:noAutofit/>
          </a:bodyPr>
          <a:p>
            <a:pPr algn="r">
              <a:lnSpc>
                <a:spcPct val="100000"/>
              </a:lnSpc>
            </a:pPr>
            <a:fld id="{289CEB1C-CE99-4562-818E-12745E5FDAE2}" type="slidenum">
              <a:rPr b="0" lang="en" sz="800" spc="-1" strike="noStrike">
                <a:solidFill>
                  <a:srgbClr val="666666"/>
                </a:solidFill>
                <a:latin typeface="Open Sans"/>
                <a:ea typeface="Open Sans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pic>
        <p:nvPicPr>
          <p:cNvPr id="205" name="Google Shape;186;p64" descr=""/>
          <p:cNvPicPr/>
          <p:nvPr/>
        </p:nvPicPr>
        <p:blipFill>
          <a:blip r:embed="rId3"/>
          <a:stretch/>
        </p:blipFill>
        <p:spPr>
          <a:xfrm>
            <a:off x="8366760" y="4809960"/>
            <a:ext cx="594000" cy="190440"/>
          </a:xfrm>
          <a:prstGeom prst="rect">
            <a:avLst/>
          </a:prstGeom>
          <a:ln>
            <a:noFill/>
          </a:ln>
        </p:spPr>
      </p:pic>
      <p:sp>
        <p:nvSpPr>
          <p:cNvPr id="206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ck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edi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tex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for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ma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0" y="0"/>
            <a:ext cx="9143640" cy="64152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5" name="Google Shape;38;p8" descr=""/>
          <p:cNvPicPr/>
          <p:nvPr/>
        </p:nvPicPr>
        <p:blipFill>
          <a:blip r:embed="rId2"/>
          <a:stretch/>
        </p:blipFill>
        <p:spPr>
          <a:xfrm>
            <a:off x="7995600" y="162360"/>
            <a:ext cx="951120" cy="365400"/>
          </a:xfrm>
          <a:prstGeom prst="rect">
            <a:avLst/>
          </a:prstGeom>
          <a:ln>
            <a:noFill/>
          </a:ln>
        </p:spPr>
      </p:pic>
      <p:sp>
        <p:nvSpPr>
          <p:cNvPr id="246" name="CustomShape 2"/>
          <p:cNvSpPr/>
          <p:nvPr/>
        </p:nvSpPr>
        <p:spPr>
          <a:xfrm>
            <a:off x="-76320" y="4800600"/>
            <a:ext cx="533160" cy="27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18360" anchor="ctr">
            <a:noAutofit/>
          </a:bodyPr>
          <a:p>
            <a:pPr algn="r">
              <a:lnSpc>
                <a:spcPct val="100000"/>
              </a:lnSpc>
            </a:pPr>
            <a:fld id="{A39CACFC-A4DA-4B19-83AD-CD77E04EB79A}" type="slidenum">
              <a:rPr b="0" lang="en" sz="800" spc="-1" strike="noStrike">
                <a:solidFill>
                  <a:srgbClr val="666666"/>
                </a:solidFill>
                <a:latin typeface="Open Sans"/>
                <a:ea typeface="Open Sans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pic>
        <p:nvPicPr>
          <p:cNvPr id="247" name="Google Shape;40;p8" descr=""/>
          <p:cNvPicPr/>
          <p:nvPr/>
        </p:nvPicPr>
        <p:blipFill>
          <a:blip r:embed="rId3"/>
          <a:stretch/>
        </p:blipFill>
        <p:spPr>
          <a:xfrm>
            <a:off x="8366760" y="4809960"/>
            <a:ext cx="594000" cy="190440"/>
          </a:xfrm>
          <a:prstGeom prst="rect">
            <a:avLst/>
          </a:prstGeom>
          <a:ln>
            <a:noFill/>
          </a:ln>
        </p:spPr>
      </p:pic>
      <p:sp>
        <p:nvSpPr>
          <p:cNvPr id="248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edit the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title text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5458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-76320" y="4800600"/>
            <a:ext cx="533160" cy="27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18360" anchor="ctr">
            <a:noAutofit/>
          </a:bodyPr>
          <a:p>
            <a:pPr algn="r">
              <a:lnSpc>
                <a:spcPct val="100000"/>
              </a:lnSpc>
            </a:pPr>
            <a:fld id="{B2111A7E-464C-4A1C-91EE-8E524C24EF06}" type="slidenum">
              <a:rPr b="0" lang="en" sz="800" spc="-1" strike="noStrike">
                <a:solidFill>
                  <a:srgbClr val="ffffff"/>
                </a:solidFill>
                <a:latin typeface="Open Sans"/>
                <a:ea typeface="Open Sans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2.jpe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slideLayout" Target="../slideLayouts/slideLayout7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http://docs.ansible.com/" TargetMode="External"/><Relationship Id="rId2" Type="http://schemas.openxmlformats.org/officeDocument/2006/relationships/image" Target="../media/image100.png"/><Relationship Id="rId3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hyperlink" Target="https://github.com/ansible/ansible-examples/tree/master/lamp_haproxy" TargetMode="External"/><Relationship Id="rId2" Type="http://schemas.openxmlformats.org/officeDocument/2006/relationships/hyperlink" Target="https://github.com/ansible/ansible-examples/tree/master/windows" TargetMode="External"/><Relationship Id="rId3" Type="http://schemas.openxmlformats.org/officeDocument/2006/relationships/hyperlink" Target="https://github.com/ansible/ansible-lockdown" TargetMode="External"/><Relationship Id="rId4" Type="http://schemas.openxmlformats.org/officeDocument/2006/relationships/hyperlink" Target="https://github.com/privateip/network-demo" TargetMode="External"/><Relationship Id="rId5" Type="http://schemas.openxmlformats.org/officeDocument/2006/relationships/hyperlink" Target="http://galaxy.ansible.com/" TargetMode="External"/><Relationship Id="rId6" Type="http://schemas.openxmlformats.org/officeDocument/2006/relationships/hyperlink" Target="https://github.com/ansible/ansible-examples" TargetMode="External"/><Relationship Id="rId7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01.jpeg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slideLayout" Target="../slideLayouts/slideLayout9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04.jpeg"/><Relationship Id="rId2" Type="http://schemas.openxmlformats.org/officeDocument/2006/relationships/image" Target="../media/image105.png"/><Relationship Id="rId3" Type="http://schemas.openxmlformats.org/officeDocument/2006/relationships/slideLayout" Target="../slideLayouts/slideLayout97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image" Target="../media/image107.png"/><Relationship Id="rId3" Type="http://schemas.openxmlformats.org/officeDocument/2006/relationships/slideLayout" Target="../slideLayouts/slideLayout109.xml"/><Relationship Id="rId4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hyperlink" Target="https://www.ansible.com/tower-trial" TargetMode="External"/><Relationship Id="rId2" Type="http://schemas.openxmlformats.org/officeDocument/2006/relationships/hyperlink" Target="https://www.ansible.com/get-started" TargetMode="External"/><Relationship Id="rId3" Type="http://schemas.openxmlformats.org/officeDocument/2006/relationships/hyperlink" Target="https://www.ansible.com/resources" TargetMode="External"/><Relationship Id="rId4" Type="http://schemas.openxmlformats.org/officeDocument/2006/relationships/slideLayout" Target="../slideLayouts/slideLayout12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image" Target="../media/image37.png"/><Relationship Id="rId14" Type="http://schemas.openxmlformats.org/officeDocument/2006/relationships/image" Target="../media/image38.png"/><Relationship Id="rId15" Type="http://schemas.openxmlformats.org/officeDocument/2006/relationships/image" Target="../media/image39.png"/><Relationship Id="rId16" Type="http://schemas.openxmlformats.org/officeDocument/2006/relationships/image" Target="../media/image40.png"/><Relationship Id="rId17" Type="http://schemas.openxmlformats.org/officeDocument/2006/relationships/image" Target="../media/image41.png"/><Relationship Id="rId18" Type="http://schemas.openxmlformats.org/officeDocument/2006/relationships/image" Target="../media/image42.png"/><Relationship Id="rId19" Type="http://schemas.openxmlformats.org/officeDocument/2006/relationships/image" Target="../media/image43.png"/><Relationship Id="rId20" Type="http://schemas.openxmlformats.org/officeDocument/2006/relationships/image" Target="../media/image44.png"/><Relationship Id="rId21" Type="http://schemas.openxmlformats.org/officeDocument/2006/relationships/image" Target="../media/image45.png"/><Relationship Id="rId22" Type="http://schemas.openxmlformats.org/officeDocument/2006/relationships/image" Target="../media/image46.png"/><Relationship Id="rId23" Type="http://schemas.openxmlformats.org/officeDocument/2006/relationships/image" Target="../media/image47.png"/><Relationship Id="rId24" Type="http://schemas.openxmlformats.org/officeDocument/2006/relationships/image" Target="../media/image48.png"/><Relationship Id="rId25" Type="http://schemas.openxmlformats.org/officeDocument/2006/relationships/image" Target="../media/image49.png"/><Relationship Id="rId26" Type="http://schemas.openxmlformats.org/officeDocument/2006/relationships/image" Target="../media/image50.png"/><Relationship Id="rId27" Type="http://schemas.openxmlformats.org/officeDocument/2006/relationships/image" Target="../media/image51.png"/><Relationship Id="rId28" Type="http://schemas.openxmlformats.org/officeDocument/2006/relationships/image" Target="../media/image52.png"/><Relationship Id="rId29" Type="http://schemas.openxmlformats.org/officeDocument/2006/relationships/image" Target="../media/image53.png"/><Relationship Id="rId30" Type="http://schemas.openxmlformats.org/officeDocument/2006/relationships/image" Target="../media/image54.png"/><Relationship Id="rId31" Type="http://schemas.openxmlformats.org/officeDocument/2006/relationships/image" Target="../media/image55.png"/><Relationship Id="rId32" Type="http://schemas.openxmlformats.org/officeDocument/2006/relationships/image" Target="../media/image56.png"/><Relationship Id="rId33" Type="http://schemas.openxmlformats.org/officeDocument/2006/relationships/image" Target="../media/image57.png"/><Relationship Id="rId34" Type="http://schemas.openxmlformats.org/officeDocument/2006/relationships/image" Target="../media/image58.png"/><Relationship Id="rId35" Type="http://schemas.openxmlformats.org/officeDocument/2006/relationships/image" Target="../media/image59.png"/><Relationship Id="rId36" Type="http://schemas.openxmlformats.org/officeDocument/2006/relationships/image" Target="../media/image60.png"/><Relationship Id="rId37" Type="http://schemas.openxmlformats.org/officeDocument/2006/relationships/image" Target="../media/image61.png"/><Relationship Id="rId38" Type="http://schemas.openxmlformats.org/officeDocument/2006/relationships/image" Target="../media/image62.png"/><Relationship Id="rId39" Type="http://schemas.openxmlformats.org/officeDocument/2006/relationships/image" Target="../media/image63.png"/><Relationship Id="rId40" Type="http://schemas.openxmlformats.org/officeDocument/2006/relationships/image" Target="../media/image64.png"/><Relationship Id="rId41" Type="http://schemas.openxmlformats.org/officeDocument/2006/relationships/image" Target="../media/image65.png"/><Relationship Id="rId42" Type="http://schemas.openxmlformats.org/officeDocument/2006/relationships/image" Target="../media/image66.png"/><Relationship Id="rId43" Type="http://schemas.openxmlformats.org/officeDocument/2006/relationships/image" Target="../media/image67.png"/><Relationship Id="rId44" Type="http://schemas.openxmlformats.org/officeDocument/2006/relationships/image" Target="../media/image68.png"/><Relationship Id="rId45" Type="http://schemas.openxmlformats.org/officeDocument/2006/relationships/image" Target="../media/image69.png"/><Relationship Id="rId46" Type="http://schemas.openxmlformats.org/officeDocument/2006/relationships/image" Target="../media/image70.png"/><Relationship Id="rId47" Type="http://schemas.openxmlformats.org/officeDocument/2006/relationships/image" Target="../media/image71.png"/><Relationship Id="rId48" Type="http://schemas.openxmlformats.org/officeDocument/2006/relationships/image" Target="../media/image72.png"/><Relationship Id="rId49" Type="http://schemas.openxmlformats.org/officeDocument/2006/relationships/image" Target="../media/image73.png"/><Relationship Id="rId50" Type="http://schemas.openxmlformats.org/officeDocument/2006/relationships/image" Target="../media/image74.png"/><Relationship Id="rId51" Type="http://schemas.openxmlformats.org/officeDocument/2006/relationships/image" Target="../media/image75.png"/><Relationship Id="rId52" Type="http://schemas.openxmlformats.org/officeDocument/2006/relationships/image" Target="../media/image76.png"/><Relationship Id="rId53" Type="http://schemas.openxmlformats.org/officeDocument/2006/relationships/image" Target="../media/image77.png"/><Relationship Id="rId54" Type="http://schemas.openxmlformats.org/officeDocument/2006/relationships/image" Target="../media/image78.png"/><Relationship Id="rId55" Type="http://schemas.openxmlformats.org/officeDocument/2006/relationships/image" Target="../media/image79.png"/><Relationship Id="rId56" Type="http://schemas.openxmlformats.org/officeDocument/2006/relationships/image" Target="../media/image80.png"/><Relationship Id="rId57" Type="http://schemas.openxmlformats.org/officeDocument/2006/relationships/image" Target="../media/image81.png"/><Relationship Id="rId58" Type="http://schemas.openxmlformats.org/officeDocument/2006/relationships/image" Target="../media/image82.png"/><Relationship Id="rId59" Type="http://schemas.openxmlformats.org/officeDocument/2006/relationships/image" Target="../media/image83.png"/><Relationship Id="rId60" Type="http://schemas.openxmlformats.org/officeDocument/2006/relationships/image" Target="../media/image84.png"/><Relationship Id="rId61" Type="http://schemas.openxmlformats.org/officeDocument/2006/relationships/image" Target="../media/image85.png"/><Relationship Id="rId62" Type="http://schemas.openxmlformats.org/officeDocument/2006/relationships/image" Target="../media/image86.png"/><Relationship Id="rId63" Type="http://schemas.openxmlformats.org/officeDocument/2006/relationships/image" Target="../media/image87.png"/><Relationship Id="rId64" Type="http://schemas.openxmlformats.org/officeDocument/2006/relationships/image" Target="../media/image88.png"/><Relationship Id="rId65" Type="http://schemas.openxmlformats.org/officeDocument/2006/relationships/image" Target="../media/image89.png"/><Relationship Id="rId66" Type="http://schemas.openxmlformats.org/officeDocument/2006/relationships/image" Target="../media/image90.png"/><Relationship Id="rId67" Type="http://schemas.openxmlformats.org/officeDocument/2006/relationships/slideLayout" Target="../slideLayouts/slideLayout6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hyperlink" Target="https://www.ansible.com/networking" TargetMode="External"/><Relationship Id="rId3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CustomShape 1"/>
          <p:cNvSpPr/>
          <p:nvPr/>
        </p:nvSpPr>
        <p:spPr>
          <a:xfrm>
            <a:off x="468360" y="1829160"/>
            <a:ext cx="6310080" cy="52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en" sz="3000" spc="-1" strike="noStrike">
                <a:solidFill>
                  <a:srgbClr val="ffffff"/>
                </a:solidFill>
                <a:latin typeface="Overpass"/>
                <a:ea typeface="Overpass"/>
              </a:rPr>
              <a:t>AUTOMATION FOR EVERYONE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490" name="CustomShape 2"/>
          <p:cNvSpPr/>
          <p:nvPr/>
        </p:nvSpPr>
        <p:spPr>
          <a:xfrm>
            <a:off x="468360" y="2333520"/>
            <a:ext cx="6310080" cy="52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" sz="1400" spc="-1" strike="noStrike">
                <a:solidFill>
                  <a:srgbClr val="ffffff"/>
                </a:solidFill>
                <a:latin typeface="Overpass"/>
                <a:ea typeface="Overpass"/>
              </a:rPr>
              <a:t>Windows Automation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91" name="CustomShape 3"/>
          <p:cNvSpPr/>
          <p:nvPr/>
        </p:nvSpPr>
        <p:spPr>
          <a:xfrm>
            <a:off x="504720" y="3364920"/>
            <a:ext cx="4384800" cy="81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15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492" name="Google Shape;238;p81" descr=""/>
          <p:cNvPicPr/>
          <p:nvPr/>
        </p:nvPicPr>
        <p:blipFill>
          <a:blip r:embed="rId2"/>
          <a:stretch/>
        </p:blipFill>
        <p:spPr>
          <a:xfrm>
            <a:off x="555840" y="424080"/>
            <a:ext cx="2357640" cy="707040"/>
          </a:xfrm>
          <a:prstGeom prst="rect">
            <a:avLst/>
          </a:prstGeom>
          <a:ln>
            <a:noFill/>
          </a:ln>
        </p:spPr>
      </p:pic>
      <p:pic>
        <p:nvPicPr>
          <p:cNvPr id="493" name="Google Shape;239;p81" descr=""/>
          <p:cNvPicPr/>
          <p:nvPr/>
        </p:nvPicPr>
        <p:blipFill>
          <a:blip r:embed="rId3"/>
          <a:stretch/>
        </p:blipFill>
        <p:spPr>
          <a:xfrm>
            <a:off x="8346960" y="4833000"/>
            <a:ext cx="644400" cy="206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CustomShape 1"/>
          <p:cNvSpPr/>
          <p:nvPr/>
        </p:nvSpPr>
        <p:spPr>
          <a:xfrm>
            <a:off x="461880" y="544680"/>
            <a:ext cx="6509520" cy="4279320"/>
          </a:xfrm>
          <a:prstGeom prst="rect">
            <a:avLst/>
          </a:prstGeom>
          <a:solidFill>
            <a:srgbClr val="f0f0f1"/>
          </a:solidFill>
          <a:ln w="9360">
            <a:solidFill>
              <a:srgbClr val="90909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42000"/>
              </a:lnSpc>
            </a:pPr>
            <a:r>
              <a:rPr b="0" lang="en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- hosts: new_servers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42000"/>
              </a:lnSpc>
            </a:pPr>
            <a:r>
              <a:rPr b="0" lang="en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tasks: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42000"/>
              </a:lnSpc>
            </a:pPr>
            <a:r>
              <a:rPr b="0" lang="en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- name: ensure common OS updates are current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42000"/>
              </a:lnSpc>
            </a:pPr>
            <a:r>
              <a:rPr b="0" lang="en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win_updates: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42000"/>
              </a:lnSpc>
            </a:pPr>
            <a:r>
              <a:rPr b="0" lang="en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register: update_result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42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42000"/>
              </a:lnSpc>
            </a:pPr>
            <a:r>
              <a:rPr b="0" lang="en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- name: ensure domain membership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42000"/>
              </a:lnSpc>
            </a:pPr>
            <a:r>
              <a:rPr b="0" lang="en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win_domain_membership: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42000"/>
              </a:lnSpc>
            </a:pPr>
            <a:r>
              <a:rPr b="0" lang="en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en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dns_domain_name: example.corp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42000"/>
              </a:lnSpc>
            </a:pPr>
            <a:r>
              <a:rPr b="0" lang="en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en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domain_admin_user: '{{ domain_admin_username }}'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42000"/>
              </a:lnSpc>
            </a:pPr>
            <a:r>
              <a:rPr b="0" lang="en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en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domain_admin_password: '{{ domain_admin_password }}'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42000"/>
              </a:lnSpc>
            </a:pPr>
            <a:r>
              <a:rPr b="0" lang="en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en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state: domain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42000"/>
              </a:lnSpc>
            </a:pPr>
            <a:r>
              <a:rPr b="0" lang="en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register: domain_result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42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42000"/>
              </a:lnSpc>
            </a:pPr>
            <a:r>
              <a:rPr b="0" lang="en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- name: reboot and wait for host if updates or domain change require it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42000"/>
              </a:lnSpc>
            </a:pPr>
            <a:r>
              <a:rPr b="0" lang="en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win_reboot: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42000"/>
              </a:lnSpc>
            </a:pPr>
            <a:r>
              <a:rPr b="0" lang="en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when: update_result.reboot_required or domain_result.reboot_required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42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42000"/>
              </a:lnSpc>
            </a:pPr>
            <a:r>
              <a:rPr b="0" lang="en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- name: ensure local admin account exists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42000"/>
              </a:lnSpc>
            </a:pPr>
            <a:r>
              <a:rPr b="0" lang="en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win_user: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42000"/>
              </a:lnSpc>
            </a:pPr>
            <a:r>
              <a:rPr b="0" lang="en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en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name: localadmin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42000"/>
              </a:lnSpc>
            </a:pPr>
            <a:r>
              <a:rPr b="0" lang="en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en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password: '{{ local_admin_password }}'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42000"/>
              </a:lnSpc>
            </a:pPr>
            <a:r>
              <a:rPr b="0" lang="en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en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groups: Administrators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42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42000"/>
              </a:lnSpc>
            </a:pPr>
            <a:r>
              <a:rPr b="0" lang="en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- name: ensure common tools are installed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42000"/>
              </a:lnSpc>
            </a:pPr>
            <a:r>
              <a:rPr b="0" lang="en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win_chocolatey: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42000"/>
              </a:lnSpc>
            </a:pPr>
            <a:r>
              <a:rPr b="0" lang="en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en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name: '{{ item }}'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42000"/>
              </a:lnSpc>
            </a:pPr>
            <a:r>
              <a:rPr b="0" lang="en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with_items: ['sysinternals', 'googlechrome']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21"/>
              </a:spcBef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852" name="CustomShape 2"/>
          <p:cNvSpPr/>
          <p:nvPr/>
        </p:nvSpPr>
        <p:spPr>
          <a:xfrm>
            <a:off x="349560" y="117720"/>
            <a:ext cx="493596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en" sz="1600" spc="-1" strike="noStrike">
                <a:solidFill>
                  <a:srgbClr val="ffffff"/>
                </a:solidFill>
                <a:latin typeface="Open Sans"/>
                <a:ea typeface="Open Sans"/>
              </a:rPr>
              <a:t>PLAYBOOK EXAMPLE: WINDOWS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CustomShape 1"/>
          <p:cNvSpPr/>
          <p:nvPr/>
        </p:nvSpPr>
        <p:spPr>
          <a:xfrm>
            <a:off x="0" y="1794600"/>
            <a:ext cx="9143640" cy="121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en" sz="4200" spc="-1" strike="noStrike">
                <a:solidFill>
                  <a:srgbClr val="ffffff"/>
                </a:solidFill>
                <a:latin typeface="Open Sans"/>
                <a:ea typeface="Open Sans"/>
              </a:rPr>
              <a:t>ANSIBLE</a:t>
            </a:r>
            <a:endParaRPr b="0" lang="en-US" sz="4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" sz="3000" spc="-1" strike="noStrike">
                <a:solidFill>
                  <a:srgbClr val="ffffff"/>
                </a:solidFill>
                <a:latin typeface="Open Sans"/>
                <a:ea typeface="Open Sans"/>
              </a:rPr>
              <a:t>THE LANGUAGE OF DEVOPS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CustomShape 1"/>
          <p:cNvSpPr/>
          <p:nvPr/>
        </p:nvSpPr>
        <p:spPr>
          <a:xfrm>
            <a:off x="75960" y="3761280"/>
            <a:ext cx="9020880" cy="83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Ansible is the first </a:t>
            </a:r>
            <a:r>
              <a:rPr b="1" lang="en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automation language </a:t>
            </a:r>
            <a:r>
              <a:rPr b="0" lang="en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that can be read and written across IT.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Ansible is the only </a:t>
            </a:r>
            <a:r>
              <a:rPr b="1" lang="en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automation engine </a:t>
            </a:r>
            <a:r>
              <a:rPr b="0" lang="en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that can automate the entire </a:t>
            </a:r>
            <a:br/>
            <a:r>
              <a:rPr b="0" lang="en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application lifecycle and continuous delivery pipeline.</a:t>
            </a:r>
            <a:endParaRPr b="0" lang="en-US" sz="1100" spc="-1" strike="noStrike">
              <a:latin typeface="Arial"/>
            </a:endParaRPr>
          </a:p>
        </p:txBody>
      </p:sp>
      <p:grpSp>
        <p:nvGrpSpPr>
          <p:cNvPr id="855" name="Group 2"/>
          <p:cNvGrpSpPr/>
          <p:nvPr/>
        </p:nvGrpSpPr>
        <p:grpSpPr>
          <a:xfrm>
            <a:off x="1472400" y="1013760"/>
            <a:ext cx="6059880" cy="2403000"/>
            <a:chOff x="1472400" y="1013760"/>
            <a:chExt cx="6059880" cy="2403000"/>
          </a:xfrm>
        </p:grpSpPr>
        <p:sp>
          <p:nvSpPr>
            <p:cNvPr id="856" name="CustomShape 3"/>
            <p:cNvSpPr/>
            <p:nvPr/>
          </p:nvSpPr>
          <p:spPr>
            <a:xfrm>
              <a:off x="4622760" y="1346040"/>
              <a:ext cx="2909520" cy="83376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3f3f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7" name="CustomShape 4"/>
            <p:cNvSpPr/>
            <p:nvPr/>
          </p:nvSpPr>
          <p:spPr>
            <a:xfrm rot="10800000">
              <a:off x="1472400" y="1345680"/>
              <a:ext cx="2909520" cy="83376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3f3f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8" name="CustomShape 5"/>
            <p:cNvSpPr/>
            <p:nvPr/>
          </p:nvSpPr>
          <p:spPr>
            <a:xfrm>
              <a:off x="2064240" y="1629360"/>
              <a:ext cx="2428920" cy="257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>
                <a:lnSpc>
                  <a:spcPct val="100000"/>
                </a:lnSpc>
              </a:pPr>
              <a:r>
                <a:rPr b="0" lang="en" sz="14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From development</a:t>
              </a:r>
              <a:r>
                <a:rPr b="0" lang="en" sz="1400" spc="-1" strike="noStrike">
                  <a:solidFill>
                    <a:srgbClr val="878787"/>
                  </a:solidFill>
                  <a:latin typeface="Open Sans"/>
                  <a:ea typeface="Open Sans"/>
                </a:rPr>
                <a:t>…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859" name="CustomShape 6"/>
            <p:cNvSpPr/>
            <p:nvPr/>
          </p:nvSpPr>
          <p:spPr>
            <a:xfrm>
              <a:off x="5079600" y="1634040"/>
              <a:ext cx="2084040" cy="257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>
                <a:lnSpc>
                  <a:spcPct val="100000"/>
                </a:lnSpc>
              </a:pPr>
              <a:r>
                <a:rPr b="0" lang="en" sz="1400" spc="-1" strike="noStrike">
                  <a:solidFill>
                    <a:srgbClr val="878787"/>
                  </a:solidFill>
                  <a:latin typeface="Open Sans"/>
                  <a:ea typeface="Open Sans"/>
                </a:rPr>
                <a:t>…</a:t>
              </a:r>
              <a:r>
                <a:rPr b="0" lang="en" sz="14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to production.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860" name="CustomShape 7"/>
            <p:cNvSpPr/>
            <p:nvPr/>
          </p:nvSpPr>
          <p:spPr>
            <a:xfrm>
              <a:off x="3831120" y="1013760"/>
              <a:ext cx="1329120" cy="177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" sz="9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ANSIBLE PLAYBOOK</a:t>
              </a:r>
              <a:endParaRPr b="0" lang="en-US" sz="900" spc="-1" strike="noStrike">
                <a:latin typeface="Arial"/>
              </a:endParaRPr>
            </a:p>
          </p:txBody>
        </p:sp>
        <p:sp>
          <p:nvSpPr>
            <p:cNvPr id="861" name="CustomShape 8"/>
            <p:cNvSpPr/>
            <p:nvPr/>
          </p:nvSpPr>
          <p:spPr>
            <a:xfrm>
              <a:off x="1690200" y="3254760"/>
              <a:ext cx="839160" cy="162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" sz="9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DEV/TEST</a:t>
              </a:r>
              <a:endParaRPr b="0" lang="en-US" sz="900" spc="-1" strike="noStrike">
                <a:latin typeface="Arial"/>
              </a:endParaRPr>
            </a:p>
          </p:txBody>
        </p:sp>
        <p:sp>
          <p:nvSpPr>
            <p:cNvPr id="862" name="CustomShape 9"/>
            <p:cNvSpPr/>
            <p:nvPr/>
          </p:nvSpPr>
          <p:spPr>
            <a:xfrm>
              <a:off x="2919240" y="3254760"/>
              <a:ext cx="662760" cy="162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" sz="9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Q/A</a:t>
              </a:r>
              <a:endParaRPr b="0" lang="en-US" sz="900" spc="-1" strike="noStrike">
                <a:latin typeface="Arial"/>
              </a:endParaRPr>
            </a:p>
          </p:txBody>
        </p:sp>
        <p:sp>
          <p:nvSpPr>
            <p:cNvPr id="863" name="CustomShape 10"/>
            <p:cNvSpPr/>
            <p:nvPr/>
          </p:nvSpPr>
          <p:spPr>
            <a:xfrm>
              <a:off x="3995640" y="3254760"/>
              <a:ext cx="984600" cy="162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" sz="9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OPERATIONS</a:t>
              </a:r>
              <a:endParaRPr b="0" lang="en-US" sz="900" spc="-1" strike="noStrike">
                <a:latin typeface="Arial"/>
              </a:endParaRPr>
            </a:p>
          </p:txBody>
        </p:sp>
        <p:sp>
          <p:nvSpPr>
            <p:cNvPr id="864" name="CustomShape 11"/>
            <p:cNvSpPr/>
            <p:nvPr/>
          </p:nvSpPr>
          <p:spPr>
            <a:xfrm>
              <a:off x="5087160" y="3254760"/>
              <a:ext cx="1276560" cy="162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" sz="9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MANAGEMENT</a:t>
              </a:r>
              <a:endParaRPr b="0" lang="en-US" sz="900" spc="-1" strike="noStrike">
                <a:latin typeface="Arial"/>
              </a:endParaRPr>
            </a:p>
          </p:txBody>
        </p:sp>
        <p:sp>
          <p:nvSpPr>
            <p:cNvPr id="865" name="CustomShape 12"/>
            <p:cNvSpPr/>
            <p:nvPr/>
          </p:nvSpPr>
          <p:spPr>
            <a:xfrm>
              <a:off x="6246000" y="3254760"/>
              <a:ext cx="1276560" cy="162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" sz="9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OUTSOURCERS</a:t>
              </a:r>
              <a:endParaRPr b="0" lang="en-US" sz="900" spc="-1" strike="noStrike">
                <a:latin typeface="Arial"/>
              </a:endParaRPr>
            </a:p>
          </p:txBody>
        </p:sp>
        <p:pic>
          <p:nvPicPr>
            <p:cNvPr id="866" name="Google Shape;656;p92" descr="DevOps-Team.eps"/>
            <p:cNvPicPr/>
            <p:nvPr/>
          </p:nvPicPr>
          <p:blipFill>
            <a:blip r:embed="rId1"/>
            <a:stretch/>
          </p:blipFill>
          <p:spPr>
            <a:xfrm>
              <a:off x="2768760" y="2462760"/>
              <a:ext cx="984600" cy="6703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7" name="Google Shape;657;p92" descr="DevOps-Team.eps"/>
            <p:cNvPicPr/>
            <p:nvPr/>
          </p:nvPicPr>
          <p:blipFill>
            <a:blip r:embed="rId2"/>
            <a:stretch/>
          </p:blipFill>
          <p:spPr>
            <a:xfrm>
              <a:off x="1621080" y="2462760"/>
              <a:ext cx="984600" cy="6703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8" name="Google Shape;658;p92" descr="DevOps-Team.eps"/>
            <p:cNvPicPr/>
            <p:nvPr/>
          </p:nvPicPr>
          <p:blipFill>
            <a:blip r:embed="rId3"/>
            <a:stretch/>
          </p:blipFill>
          <p:spPr>
            <a:xfrm>
              <a:off x="5217480" y="2462760"/>
              <a:ext cx="984600" cy="6703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9" name="Google Shape;659;p92" descr="DevOps-Team.eps"/>
            <p:cNvPicPr/>
            <p:nvPr/>
          </p:nvPicPr>
          <p:blipFill>
            <a:blip r:embed="rId4"/>
            <a:stretch/>
          </p:blipFill>
          <p:spPr>
            <a:xfrm>
              <a:off x="4011120" y="2462760"/>
              <a:ext cx="984600" cy="6703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0" name="Google Shape;660;p92" descr="DevOps-Team.eps"/>
            <p:cNvPicPr/>
            <p:nvPr/>
          </p:nvPicPr>
          <p:blipFill>
            <a:blip r:embed="rId5"/>
            <a:stretch/>
          </p:blipFill>
          <p:spPr>
            <a:xfrm>
              <a:off x="6366960" y="2462760"/>
              <a:ext cx="984600" cy="6703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1" name="Google Shape;661;p92" descr=""/>
            <p:cNvPicPr/>
            <p:nvPr/>
          </p:nvPicPr>
          <p:blipFill>
            <a:blip r:embed="rId6"/>
            <a:stretch/>
          </p:blipFill>
          <p:spPr>
            <a:xfrm>
              <a:off x="4037040" y="1262520"/>
              <a:ext cx="916920" cy="9169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872" name="CustomShape 13"/>
          <p:cNvSpPr/>
          <p:nvPr/>
        </p:nvSpPr>
        <p:spPr>
          <a:xfrm>
            <a:off x="347760" y="101160"/>
            <a:ext cx="4508280" cy="33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en" sz="1600" spc="-1" strike="noStrike">
                <a:solidFill>
                  <a:srgbClr val="cc0000"/>
                </a:solidFill>
                <a:latin typeface="Open Sans"/>
                <a:ea typeface="Open Sans"/>
              </a:rPr>
              <a:t>COMMUNICATION IS THE KEY TO DEVOPS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CustomShape 1"/>
          <p:cNvSpPr/>
          <p:nvPr/>
        </p:nvSpPr>
        <p:spPr>
          <a:xfrm>
            <a:off x="349560" y="117720"/>
            <a:ext cx="569772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en" sz="1600" spc="-1" strike="noStrike">
                <a:solidFill>
                  <a:srgbClr val="ffffff"/>
                </a:solidFill>
                <a:latin typeface="Open Sans"/>
                <a:ea typeface="Open Sans"/>
              </a:rPr>
              <a:t>WHY IS AUTOMATION  IMPORTANT?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74" name="CustomShape 2"/>
          <p:cNvSpPr/>
          <p:nvPr/>
        </p:nvSpPr>
        <p:spPr>
          <a:xfrm>
            <a:off x="454680" y="1107000"/>
            <a:ext cx="3839040" cy="274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15000"/>
              </a:lnSpc>
            </a:pPr>
            <a:r>
              <a:rPr b="0" lang="en" sz="1400" spc="-1" strike="noStrike">
                <a:solidFill>
                  <a:srgbClr val="666666"/>
                </a:solidFill>
                <a:latin typeface="Overpass"/>
                <a:ea typeface="Overpass"/>
              </a:rPr>
              <a:t>Your applications and systems </a:t>
            </a:r>
            <a:r>
              <a:rPr b="1" lang="en" sz="1400" spc="-1" strike="noStrike">
                <a:solidFill>
                  <a:srgbClr val="666666"/>
                </a:solidFill>
                <a:latin typeface="Overpass"/>
                <a:ea typeface="Overpass"/>
              </a:rPr>
              <a:t>are more than just collections of configurations</a:t>
            </a:r>
            <a:r>
              <a:rPr b="0" lang="en" sz="1400" spc="-1" strike="noStrike">
                <a:solidFill>
                  <a:srgbClr val="666666"/>
                </a:solidFill>
                <a:latin typeface="Overpass"/>
                <a:ea typeface="Overpass"/>
              </a:rPr>
              <a:t>. They’re a finely tuned and </a:t>
            </a:r>
            <a:r>
              <a:rPr b="1" lang="en" sz="1400" spc="-1" strike="noStrike">
                <a:solidFill>
                  <a:srgbClr val="666666"/>
                </a:solidFill>
                <a:latin typeface="Overpass"/>
                <a:ea typeface="Overpass"/>
              </a:rPr>
              <a:t>ordered list</a:t>
            </a:r>
            <a:r>
              <a:rPr b="0" lang="en" sz="1400" spc="-1" strike="noStrike">
                <a:solidFill>
                  <a:srgbClr val="666666"/>
                </a:solidFill>
                <a:latin typeface="Overpass"/>
                <a:ea typeface="Overpass"/>
              </a:rPr>
              <a:t> of tasks and processes that result in </a:t>
            </a:r>
            <a:r>
              <a:rPr b="1" lang="en" sz="1400" spc="-1" strike="noStrike">
                <a:solidFill>
                  <a:srgbClr val="666666"/>
                </a:solidFill>
                <a:latin typeface="Overpass"/>
                <a:ea typeface="Overpass"/>
              </a:rPr>
              <a:t>your working application</a:t>
            </a:r>
            <a:r>
              <a:rPr b="0" lang="en" sz="1400" spc="-1" strike="noStrike">
                <a:solidFill>
                  <a:srgbClr val="666666"/>
                </a:solidFill>
                <a:latin typeface="Overpass"/>
                <a:ea typeface="Overpass"/>
              </a:rPr>
              <a:t>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400" spc="-1" strike="noStrike">
                <a:solidFill>
                  <a:srgbClr val="666666"/>
                </a:solidFill>
                <a:latin typeface="Overpass"/>
                <a:ea typeface="Overpass"/>
              </a:rPr>
              <a:t>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" sz="1400" spc="-1" strike="noStrike">
                <a:solidFill>
                  <a:srgbClr val="666666"/>
                </a:solidFill>
                <a:latin typeface="Overpass"/>
                <a:ea typeface="Overpass"/>
              </a:rPr>
              <a:t>Ansible can do it all: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" sz="1600" spc="-1" strike="noStrike">
                <a:solidFill>
                  <a:srgbClr val="666666"/>
                </a:solidFill>
                <a:latin typeface="Overpass"/>
                <a:ea typeface="Overpass"/>
              </a:rPr>
              <a:t>  • </a:t>
            </a:r>
            <a:r>
              <a:rPr b="0" lang="en" sz="1400" spc="-1" strike="noStrike">
                <a:solidFill>
                  <a:srgbClr val="666666"/>
                </a:solidFill>
                <a:latin typeface="Overpass"/>
                <a:ea typeface="Overpass"/>
              </a:rPr>
              <a:t>Provisioning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" sz="1400" spc="-1" strike="noStrike">
                <a:solidFill>
                  <a:srgbClr val="666666"/>
                </a:solidFill>
                <a:latin typeface="Overpass"/>
                <a:ea typeface="Overpass"/>
              </a:rPr>
              <a:t>  • </a:t>
            </a:r>
            <a:r>
              <a:rPr b="0" lang="en" sz="1400" spc="-1" strike="noStrike">
                <a:solidFill>
                  <a:srgbClr val="666666"/>
                </a:solidFill>
                <a:latin typeface="Overpass"/>
                <a:ea typeface="Overpass"/>
              </a:rPr>
              <a:t>App Deployment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" sz="1600" spc="-1" strike="noStrike">
                <a:solidFill>
                  <a:srgbClr val="666666"/>
                </a:solidFill>
                <a:latin typeface="Overpass"/>
                <a:ea typeface="Overpass"/>
              </a:rPr>
              <a:t>  • </a:t>
            </a:r>
            <a:r>
              <a:rPr b="0" lang="en" sz="1400" spc="-1" strike="noStrike">
                <a:solidFill>
                  <a:srgbClr val="666666"/>
                </a:solidFill>
                <a:latin typeface="Overpass"/>
                <a:ea typeface="Overpass"/>
              </a:rPr>
              <a:t>Configuration Management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" sz="1600" spc="-1" strike="noStrike">
                <a:solidFill>
                  <a:srgbClr val="666666"/>
                </a:solidFill>
                <a:latin typeface="Overpass"/>
                <a:ea typeface="Overpass"/>
              </a:rPr>
              <a:t>  • </a:t>
            </a:r>
            <a:r>
              <a:rPr b="0" lang="en" sz="1400" spc="-1" strike="noStrike">
                <a:solidFill>
                  <a:srgbClr val="666666"/>
                </a:solidFill>
                <a:latin typeface="Overpass"/>
                <a:ea typeface="Overpass"/>
              </a:rPr>
              <a:t>Multi-tier Orchestration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875" name="Google Shape;669;p93" descr=""/>
          <p:cNvPicPr/>
          <p:nvPr/>
        </p:nvPicPr>
        <p:blipFill>
          <a:blip r:embed="rId1"/>
          <a:stretch/>
        </p:blipFill>
        <p:spPr>
          <a:xfrm>
            <a:off x="4064760" y="874440"/>
            <a:ext cx="4866120" cy="3759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CustomShape 1"/>
          <p:cNvSpPr/>
          <p:nvPr/>
        </p:nvSpPr>
        <p:spPr>
          <a:xfrm>
            <a:off x="233640" y="1188720"/>
            <a:ext cx="1388520" cy="3520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7" name="CustomShape 2"/>
          <p:cNvSpPr/>
          <p:nvPr/>
        </p:nvSpPr>
        <p:spPr>
          <a:xfrm>
            <a:off x="1659600" y="1188720"/>
            <a:ext cx="1388520" cy="3520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8" name="CustomShape 3"/>
          <p:cNvSpPr/>
          <p:nvPr/>
        </p:nvSpPr>
        <p:spPr>
          <a:xfrm>
            <a:off x="3136320" y="1188720"/>
            <a:ext cx="1388520" cy="3520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9" name="CustomShape 4"/>
          <p:cNvSpPr/>
          <p:nvPr/>
        </p:nvSpPr>
        <p:spPr>
          <a:xfrm>
            <a:off x="4617000" y="1188720"/>
            <a:ext cx="1388520" cy="3520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0" name="CustomShape 5"/>
          <p:cNvSpPr/>
          <p:nvPr/>
        </p:nvSpPr>
        <p:spPr>
          <a:xfrm>
            <a:off x="6064560" y="1188720"/>
            <a:ext cx="1388520" cy="3520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1" name="CustomShape 6"/>
          <p:cNvSpPr/>
          <p:nvPr/>
        </p:nvSpPr>
        <p:spPr>
          <a:xfrm>
            <a:off x="7512480" y="1188720"/>
            <a:ext cx="1388520" cy="3520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2" name="CustomShape 7"/>
          <p:cNvSpPr/>
          <p:nvPr/>
        </p:nvSpPr>
        <p:spPr>
          <a:xfrm>
            <a:off x="338400" y="1289880"/>
            <a:ext cx="148356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15000"/>
              </a:lnSpc>
            </a:pPr>
            <a:r>
              <a:rPr b="1" lang="en" sz="1200" spc="-1" strike="noStrike">
                <a:solidFill>
                  <a:srgbClr val="cc0000"/>
                </a:solidFill>
                <a:latin typeface="Overpass"/>
                <a:ea typeface="Overpass"/>
              </a:rPr>
              <a:t>CLOUD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883" name="CustomShape 8"/>
          <p:cNvSpPr/>
          <p:nvPr/>
        </p:nvSpPr>
        <p:spPr>
          <a:xfrm>
            <a:off x="1648440" y="1289880"/>
            <a:ext cx="1460880" cy="57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15000"/>
              </a:lnSpc>
            </a:pPr>
            <a:r>
              <a:rPr b="1" lang="en" sz="1100" spc="-1" strike="noStrike">
                <a:solidFill>
                  <a:srgbClr val="cc0000"/>
                </a:solidFill>
                <a:latin typeface="Overpass"/>
                <a:ea typeface="Overpass"/>
              </a:rPr>
              <a:t>VIRT &amp; CONTAINER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884" name="CustomShape 9"/>
          <p:cNvSpPr/>
          <p:nvPr/>
        </p:nvSpPr>
        <p:spPr>
          <a:xfrm>
            <a:off x="3138480" y="1289880"/>
            <a:ext cx="1388520" cy="41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15000"/>
              </a:lnSpc>
            </a:pPr>
            <a:r>
              <a:rPr b="1" lang="en" sz="1200" spc="-1" strike="noStrike">
                <a:solidFill>
                  <a:srgbClr val="cc0000"/>
                </a:solidFill>
                <a:latin typeface="Overpass"/>
                <a:ea typeface="Overpass"/>
              </a:rPr>
              <a:t>WINDOWS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885" name="CustomShape 10"/>
          <p:cNvSpPr/>
          <p:nvPr/>
        </p:nvSpPr>
        <p:spPr>
          <a:xfrm>
            <a:off x="4617360" y="1289880"/>
            <a:ext cx="1225440" cy="41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15000"/>
              </a:lnSpc>
            </a:pPr>
            <a:r>
              <a:rPr b="1" lang="en" sz="1200" spc="-1" strike="noStrike">
                <a:solidFill>
                  <a:srgbClr val="cc0000"/>
                </a:solidFill>
                <a:latin typeface="Overpass"/>
                <a:ea typeface="Overpass"/>
              </a:rPr>
              <a:t>NETWORK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886" name="CustomShape 11"/>
          <p:cNvSpPr/>
          <p:nvPr/>
        </p:nvSpPr>
        <p:spPr>
          <a:xfrm>
            <a:off x="6064560" y="1289880"/>
            <a:ext cx="138852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15000"/>
              </a:lnSpc>
            </a:pPr>
            <a:r>
              <a:rPr b="1" lang="en" sz="1200" spc="-1" strike="noStrike">
                <a:solidFill>
                  <a:srgbClr val="cc0000"/>
                </a:solidFill>
                <a:latin typeface="Overpass"/>
                <a:ea typeface="Overpass"/>
              </a:rPr>
              <a:t>DEVOPS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887" name="CustomShape 12"/>
          <p:cNvSpPr/>
          <p:nvPr/>
        </p:nvSpPr>
        <p:spPr>
          <a:xfrm>
            <a:off x="7512480" y="1289880"/>
            <a:ext cx="1388520" cy="46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15000"/>
              </a:lnSpc>
            </a:pPr>
            <a:r>
              <a:rPr b="1" lang="en" sz="1200" spc="-1" strike="noStrike">
                <a:solidFill>
                  <a:srgbClr val="cc0000"/>
                </a:solidFill>
                <a:latin typeface="Overpass"/>
                <a:ea typeface="Overpass"/>
              </a:rPr>
              <a:t>MONITORING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888" name="CustomShape 13"/>
          <p:cNvSpPr/>
          <p:nvPr/>
        </p:nvSpPr>
        <p:spPr>
          <a:xfrm>
            <a:off x="5760" y="274680"/>
            <a:ext cx="9143640" cy="70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10000"/>
              </a:lnSpc>
            </a:pPr>
            <a:r>
              <a:rPr b="1" lang="en" sz="2000" spc="-1" strike="noStrike">
                <a:solidFill>
                  <a:srgbClr val="cc0000"/>
                </a:solidFill>
                <a:latin typeface="Overpass"/>
                <a:ea typeface="Overpass"/>
              </a:rPr>
              <a:t>ANSIBLE AUTOMATES TECHNOLOGIES YOU USE</a:t>
            </a:r>
            <a:br/>
            <a:r>
              <a:rPr b="0" lang="en" sz="1400" spc="-1" strike="noStrike">
                <a:solidFill>
                  <a:srgbClr val="222222"/>
                </a:solidFill>
                <a:latin typeface="Overpass"/>
                <a:ea typeface="Overpass"/>
              </a:rPr>
              <a:t>Time to automate is measured in minutes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89" name="CustomShape 14"/>
          <p:cNvSpPr/>
          <p:nvPr/>
        </p:nvSpPr>
        <p:spPr>
          <a:xfrm>
            <a:off x="361800" y="1693080"/>
            <a:ext cx="1160640" cy="216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15000"/>
              </a:lnSpc>
            </a:pPr>
            <a:r>
              <a:rPr b="0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AWS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Azure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Digital Ocean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Google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OpenStack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Rackspace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+more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890" name="CustomShape 15"/>
          <p:cNvSpPr/>
          <p:nvPr/>
        </p:nvSpPr>
        <p:spPr>
          <a:xfrm>
            <a:off x="1676520" y="1693080"/>
            <a:ext cx="1371240" cy="22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15000"/>
              </a:lnSpc>
            </a:pPr>
            <a:r>
              <a:rPr b="0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Docker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VMware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RHV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OpenStack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OpenShift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+more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891" name="CustomShape 16"/>
          <p:cNvSpPr/>
          <p:nvPr/>
        </p:nvSpPr>
        <p:spPr>
          <a:xfrm>
            <a:off x="3138480" y="1693080"/>
            <a:ext cx="1366920" cy="255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15000"/>
              </a:lnSpc>
            </a:pPr>
            <a:r>
              <a:rPr b="0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ACLs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Files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Packages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IIS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Regedits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Shares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Services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Configs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Users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Domains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+more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892" name="CustomShape 17"/>
          <p:cNvSpPr/>
          <p:nvPr/>
        </p:nvSpPr>
        <p:spPr>
          <a:xfrm>
            <a:off x="4641120" y="1693080"/>
            <a:ext cx="1366920" cy="266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15000"/>
              </a:lnSpc>
            </a:pPr>
            <a:r>
              <a:rPr b="0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Arista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A10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Cumulus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Bigswitch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Cisco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Cumulus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Dell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F5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Juniper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Palo Alto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OpenSwitch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+more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893" name="CustomShape 18"/>
          <p:cNvSpPr/>
          <p:nvPr/>
        </p:nvSpPr>
        <p:spPr>
          <a:xfrm>
            <a:off x="6039000" y="1707480"/>
            <a:ext cx="1388520" cy="255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15000"/>
              </a:lnSpc>
            </a:pPr>
            <a:r>
              <a:rPr b="0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Jira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GitHub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Vagrant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Jenkins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Bamboo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Atlassian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Subversion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Slack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Hipchat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+more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894" name="CustomShape 19"/>
          <p:cNvSpPr/>
          <p:nvPr/>
        </p:nvSpPr>
        <p:spPr>
          <a:xfrm>
            <a:off x="7509960" y="1707480"/>
            <a:ext cx="1329120" cy="266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15000"/>
              </a:lnSpc>
            </a:pPr>
            <a:r>
              <a:rPr b="0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Dynatrace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Airbrake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BigPanda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Datadog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LogicMonitor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Nagios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New Relic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PagerDuty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Sensu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StackDriver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Zabbix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+more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895" name="CustomShape 20"/>
          <p:cNvSpPr/>
          <p:nvPr/>
        </p:nvSpPr>
        <p:spPr>
          <a:xfrm>
            <a:off x="1730160" y="3343680"/>
            <a:ext cx="122544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>
            <a:noAutofit/>
          </a:bodyPr>
          <a:p>
            <a:pPr>
              <a:lnSpc>
                <a:spcPct val="115000"/>
              </a:lnSpc>
            </a:pPr>
            <a:r>
              <a:rPr b="1" lang="en" sz="1100" spc="-1" strike="noStrike">
                <a:solidFill>
                  <a:srgbClr val="cc0000"/>
                </a:solidFill>
                <a:latin typeface="Overpass"/>
                <a:ea typeface="Overpass"/>
              </a:rPr>
              <a:t>STORAGE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NetApp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Red Hat Storage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Infinidat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+more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896" name="CustomShape 21"/>
          <p:cNvSpPr/>
          <p:nvPr/>
        </p:nvSpPr>
        <p:spPr>
          <a:xfrm>
            <a:off x="345600" y="3343680"/>
            <a:ext cx="122544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>
            <a:noAutofit/>
          </a:bodyPr>
          <a:p>
            <a:pPr>
              <a:lnSpc>
                <a:spcPct val="115000"/>
              </a:lnSpc>
            </a:pPr>
            <a:r>
              <a:rPr b="1" lang="en" sz="1100" spc="-1" strike="noStrike">
                <a:solidFill>
                  <a:srgbClr val="cc0000"/>
                </a:solidFill>
                <a:latin typeface="Overpass"/>
                <a:ea typeface="Overpass"/>
              </a:rPr>
              <a:t>OPERATING SYSTEMS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RHEL and Linux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UNIX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Windows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" sz="1200" spc="-1" strike="noStrike">
                <a:solidFill>
                  <a:srgbClr val="555960"/>
                </a:solidFill>
                <a:latin typeface="Overpass"/>
                <a:ea typeface="Overpass"/>
              </a:rPr>
              <a:t>+more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CustomShape 1"/>
          <p:cNvSpPr/>
          <p:nvPr/>
        </p:nvSpPr>
        <p:spPr>
          <a:xfrm>
            <a:off x="349560" y="117720"/>
            <a:ext cx="488952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en" sz="1600" spc="-1" strike="noStrike" u="sng">
                <a:solidFill>
                  <a:srgbClr val="0000ff"/>
                </a:solidFill>
                <a:uFillTx/>
                <a:latin typeface="Open Sans"/>
                <a:ea typeface="Open Sans"/>
                <a:hlinkClick r:id="rId1"/>
              </a:rPr>
              <a:t>docs.ansible.com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898" name="Google Shape;700;p95" descr=""/>
          <p:cNvPicPr/>
          <p:nvPr/>
        </p:nvPicPr>
        <p:blipFill>
          <a:blip r:embed="rId2"/>
          <a:stretch/>
        </p:blipFill>
        <p:spPr>
          <a:xfrm>
            <a:off x="2127240" y="947160"/>
            <a:ext cx="4889160" cy="3688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CustomShape 1"/>
          <p:cNvSpPr/>
          <p:nvPr/>
        </p:nvSpPr>
        <p:spPr>
          <a:xfrm>
            <a:off x="349560" y="117720"/>
            <a:ext cx="399456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en" sz="1600" spc="-1" strike="noStrike">
                <a:solidFill>
                  <a:srgbClr val="ffffff"/>
                </a:solidFill>
                <a:latin typeface="Open Sans"/>
                <a:ea typeface="Open Sans"/>
              </a:rPr>
              <a:t>PLAYBOOK EXAMPLES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0" name="CustomShape 2"/>
          <p:cNvSpPr/>
          <p:nvPr/>
        </p:nvSpPr>
        <p:spPr>
          <a:xfrm>
            <a:off x="477360" y="1046160"/>
            <a:ext cx="5815800" cy="323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" sz="1100" spc="-1" strike="noStrike">
                <a:solidFill>
                  <a:srgbClr val="666666"/>
                </a:solidFill>
                <a:latin typeface="Open Sans"/>
                <a:ea typeface="Open Sans"/>
              </a:rPr>
              <a:t>LAMP + HAPROXY + NAGIOS</a:t>
            </a:r>
            <a:br/>
            <a:r>
              <a:rPr b="0" lang="en" sz="1000" spc="-1" strike="noStrike" u="sng">
                <a:solidFill>
                  <a:srgbClr val="0000ff"/>
                </a:solidFill>
                <a:uFillTx/>
                <a:latin typeface="Open Sans"/>
                <a:ea typeface="Open Sans"/>
                <a:hlinkClick r:id="rId1"/>
              </a:rPr>
              <a:t>github.com/ansible/ansible-examples/tree/master/lamp_haproxy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1" lang="en" sz="1100" spc="-1" strike="noStrike">
                <a:solidFill>
                  <a:srgbClr val="666666"/>
                </a:solidFill>
                <a:latin typeface="Open Sans"/>
                <a:ea typeface="Open Sans"/>
              </a:rPr>
              <a:t>WINDOWS</a:t>
            </a:r>
            <a:br/>
            <a:r>
              <a:rPr b="0" lang="en" sz="1000" spc="-1" strike="noStrike" u="sng">
                <a:solidFill>
                  <a:srgbClr val="0000ff"/>
                </a:solidFill>
                <a:uFillTx/>
                <a:latin typeface="Open Sans"/>
                <a:ea typeface="Open Sans"/>
                <a:hlinkClick r:id="rId2"/>
              </a:rPr>
              <a:t>github.com/ansible/ansible-examples/tree/master/windows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1" lang="en" sz="1100" spc="-1" strike="noStrike">
                <a:solidFill>
                  <a:srgbClr val="666666"/>
                </a:solidFill>
                <a:latin typeface="Open Sans"/>
                <a:ea typeface="Open Sans"/>
              </a:rPr>
              <a:t>SECURITY COMPLIANCE</a:t>
            </a:r>
            <a:br/>
            <a:r>
              <a:rPr b="0" lang="en" sz="1000" spc="-1" strike="noStrike" u="sng">
                <a:solidFill>
                  <a:srgbClr val="0000ff"/>
                </a:solidFill>
                <a:uFillTx/>
                <a:latin typeface="Open Sans"/>
                <a:ea typeface="Open Sans"/>
                <a:hlinkClick r:id="rId3"/>
              </a:rPr>
              <a:t>github.com/ansible/ansible-lockdown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1" lang="en" sz="1100" spc="-1" strike="noStrike">
                <a:solidFill>
                  <a:srgbClr val="666666"/>
                </a:solidFill>
                <a:latin typeface="Open Sans"/>
                <a:ea typeface="Open Sans"/>
              </a:rPr>
              <a:t>NETWORK</a:t>
            </a:r>
            <a:r>
              <a:rPr b="1" lang="en" sz="1100" spc="-1" strike="noStrike">
                <a:solidFill>
                  <a:srgbClr val="56b3b5"/>
                </a:solidFill>
                <a:latin typeface="Open Sans"/>
                <a:ea typeface="Open Sans"/>
              </a:rPr>
              <a:t> 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</a:pPr>
            <a:r>
              <a:rPr b="0" lang="en" sz="1000" spc="-1" strike="noStrike" u="sng">
                <a:solidFill>
                  <a:srgbClr val="0000ff"/>
                </a:solidFill>
                <a:uFillTx/>
                <a:latin typeface="Open Sans"/>
                <a:ea typeface="Open Sans"/>
                <a:hlinkClick r:id="rId4"/>
              </a:rPr>
              <a:t>github.com/privateip/network-demo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1" lang="en" sz="1100" spc="-1" strike="noStrike">
                <a:solidFill>
                  <a:srgbClr val="666666"/>
                </a:solidFill>
                <a:latin typeface="Open Sans"/>
                <a:ea typeface="Open Sans"/>
              </a:rPr>
              <a:t>MORE...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</a:pPr>
            <a:r>
              <a:rPr b="0" lang="en" sz="1000" spc="-1" strike="noStrike" u="sng">
                <a:solidFill>
                  <a:srgbClr val="0000ff"/>
                </a:solidFill>
                <a:uFillTx/>
                <a:latin typeface="Open Sans"/>
                <a:ea typeface="Open Sans"/>
                <a:hlinkClick r:id="rId5"/>
              </a:rPr>
              <a:t>galaxy.ansible.com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</a:pPr>
            <a:r>
              <a:rPr b="0" lang="en" sz="1000" spc="-1" strike="noStrike" u="sng">
                <a:solidFill>
                  <a:srgbClr val="0000ff"/>
                </a:solidFill>
                <a:uFillTx/>
                <a:latin typeface="Open Sans"/>
                <a:ea typeface="Open Sans"/>
                <a:hlinkClick r:id="rId6"/>
              </a:rPr>
              <a:t>github.com/ansible/ansible-examples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CustomShape 1"/>
          <p:cNvSpPr/>
          <p:nvPr/>
        </p:nvSpPr>
        <p:spPr>
          <a:xfrm>
            <a:off x="468360" y="1882800"/>
            <a:ext cx="6310080" cy="52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en" sz="3000" spc="-1" strike="noStrike">
                <a:solidFill>
                  <a:srgbClr val="ffffff"/>
                </a:solidFill>
                <a:latin typeface="Open Sans"/>
                <a:ea typeface="Open Sans"/>
              </a:rPr>
              <a:t>AUTOMATION FOR TEAMS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902" name="CustomShape 2"/>
          <p:cNvSpPr/>
          <p:nvPr/>
        </p:nvSpPr>
        <p:spPr>
          <a:xfrm>
            <a:off x="468360" y="2463480"/>
            <a:ext cx="6310080" cy="52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" sz="1400" spc="-1" strike="noStrike">
                <a:solidFill>
                  <a:srgbClr val="ffffff"/>
                </a:solidFill>
                <a:latin typeface="Open Sans"/>
                <a:ea typeface="Open Sans"/>
              </a:rPr>
              <a:t>Ansible Tower technical introduction and overview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903" name="Google Shape;713;p97" descr=""/>
          <p:cNvPicPr/>
          <p:nvPr/>
        </p:nvPicPr>
        <p:blipFill>
          <a:blip r:embed="rId2"/>
          <a:stretch/>
        </p:blipFill>
        <p:spPr>
          <a:xfrm>
            <a:off x="8366400" y="4809600"/>
            <a:ext cx="594720" cy="190800"/>
          </a:xfrm>
          <a:prstGeom prst="rect">
            <a:avLst/>
          </a:prstGeom>
          <a:ln>
            <a:noFill/>
          </a:ln>
        </p:spPr>
      </p:pic>
      <p:pic>
        <p:nvPicPr>
          <p:cNvPr id="904" name="Google Shape;714;p97" descr=""/>
          <p:cNvPicPr/>
          <p:nvPr/>
        </p:nvPicPr>
        <p:blipFill>
          <a:blip r:embed="rId3"/>
          <a:stretch/>
        </p:blipFill>
        <p:spPr>
          <a:xfrm>
            <a:off x="384120" y="423360"/>
            <a:ext cx="2247120" cy="673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CustomShape 1"/>
          <p:cNvSpPr/>
          <p:nvPr/>
        </p:nvSpPr>
        <p:spPr>
          <a:xfrm>
            <a:off x="490680" y="584280"/>
            <a:ext cx="4453920" cy="43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en" sz="1800" spc="-1" strike="noStrike">
                <a:solidFill>
                  <a:srgbClr val="ff5850"/>
                </a:solidFill>
                <a:latin typeface="Open Sans"/>
                <a:ea typeface="Open Sans"/>
              </a:rPr>
              <a:t>WHAT IS ANSIBLE TOWER?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906" name="CustomShape 2"/>
          <p:cNvSpPr/>
          <p:nvPr/>
        </p:nvSpPr>
        <p:spPr>
          <a:xfrm>
            <a:off x="789840" y="2081160"/>
            <a:ext cx="3216240" cy="148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1" lang="en" sz="1200" spc="-1" strike="noStrike">
                <a:solidFill>
                  <a:srgbClr val="ffffff"/>
                </a:solidFill>
                <a:latin typeface="Open Sans"/>
                <a:ea typeface="Open Sans"/>
              </a:rPr>
              <a:t>• </a:t>
            </a:r>
            <a:r>
              <a:rPr b="1" lang="en" sz="1200" spc="-1" strike="noStrike">
                <a:solidFill>
                  <a:srgbClr val="ffffff"/>
                </a:solidFill>
                <a:latin typeface="Open Sans"/>
                <a:ea typeface="Open Sans"/>
              </a:rPr>
              <a:t>Role-based access control</a:t>
            </a:r>
            <a:br/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</a:pPr>
            <a:r>
              <a:rPr b="1" lang="en" sz="1200" spc="-1" strike="noStrike">
                <a:solidFill>
                  <a:srgbClr val="ffffff"/>
                </a:solidFill>
                <a:latin typeface="Open Sans"/>
                <a:ea typeface="Open Sans"/>
              </a:rPr>
              <a:t>• </a:t>
            </a:r>
            <a:r>
              <a:rPr b="1" lang="en" sz="1200" spc="-1" strike="noStrike">
                <a:solidFill>
                  <a:srgbClr val="ffffff"/>
                </a:solidFill>
                <a:latin typeface="Open Sans"/>
                <a:ea typeface="Open Sans"/>
              </a:rPr>
              <a:t>Deploy</a:t>
            </a:r>
            <a:r>
              <a:rPr b="1" lang="en" sz="1200" spc="-1" strike="noStrike">
                <a:solidFill>
                  <a:srgbClr val="d9d9d9"/>
                </a:solidFill>
                <a:latin typeface="Open Sans"/>
                <a:ea typeface="Open Sans"/>
              </a:rPr>
              <a:t> </a:t>
            </a:r>
            <a:r>
              <a:rPr b="0" lang="en" sz="1200" spc="-1" strike="noStrike">
                <a:solidFill>
                  <a:srgbClr val="d9d9d9"/>
                </a:solidFill>
                <a:latin typeface="Open Sans"/>
                <a:ea typeface="Open Sans"/>
              </a:rPr>
              <a:t>entire applications with </a:t>
            </a:r>
            <a:br/>
            <a:r>
              <a:rPr b="0" lang="en" sz="1200" spc="-1" strike="noStrike">
                <a:solidFill>
                  <a:srgbClr val="d9d9d9"/>
                </a:solidFill>
                <a:latin typeface="Open Sans"/>
                <a:ea typeface="Open Sans"/>
              </a:rPr>
              <a:t>  </a:t>
            </a:r>
            <a:r>
              <a:rPr b="1" lang="en" sz="1200" spc="-1" strike="noStrike">
                <a:solidFill>
                  <a:srgbClr val="ffffff"/>
                </a:solidFill>
                <a:latin typeface="Open Sans"/>
                <a:ea typeface="Open Sans"/>
              </a:rPr>
              <a:t>push-button deployment</a:t>
            </a:r>
            <a:r>
              <a:rPr b="0" lang="en" sz="1200" spc="-1" strike="noStrike">
                <a:solidFill>
                  <a:srgbClr val="d9d9d9"/>
                </a:solidFill>
                <a:latin typeface="Open Sans"/>
                <a:ea typeface="Open Sans"/>
              </a:rPr>
              <a:t> access</a:t>
            </a:r>
            <a:br/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</a:pPr>
            <a:r>
              <a:rPr b="1" lang="en" sz="1200" spc="-1" strike="noStrike">
                <a:solidFill>
                  <a:srgbClr val="ffffff"/>
                </a:solidFill>
                <a:latin typeface="Open Sans"/>
                <a:ea typeface="Open Sans"/>
              </a:rPr>
              <a:t>• </a:t>
            </a:r>
            <a:r>
              <a:rPr b="0" lang="en" sz="1200" spc="-1" strike="noStrike">
                <a:solidFill>
                  <a:srgbClr val="d9d9d9"/>
                </a:solidFill>
                <a:latin typeface="Open Sans"/>
                <a:ea typeface="Open Sans"/>
              </a:rPr>
              <a:t>All automations are </a:t>
            </a:r>
            <a:r>
              <a:rPr b="1" lang="en" sz="1200" spc="-1" strike="noStrike">
                <a:solidFill>
                  <a:srgbClr val="ffffff"/>
                </a:solidFill>
                <a:latin typeface="Open Sans"/>
                <a:ea typeface="Open Sans"/>
              </a:rPr>
              <a:t>centrally logged</a:t>
            </a:r>
            <a:r>
              <a:rPr b="1" lang="en" sz="1200" spc="-1" strike="noStrike">
                <a:solidFill>
                  <a:srgbClr val="d9d9d9"/>
                </a:solidFill>
                <a:latin typeface="Open Sans"/>
                <a:ea typeface="Open Sans"/>
              </a:rPr>
              <a:t>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907" name="CustomShape 3"/>
          <p:cNvSpPr/>
          <p:nvPr/>
        </p:nvSpPr>
        <p:spPr>
          <a:xfrm>
            <a:off x="514080" y="1133640"/>
            <a:ext cx="4105080" cy="87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</a:pPr>
            <a:br/>
            <a:r>
              <a:rPr b="0" lang="en" sz="1200" spc="-1" strike="noStrike">
                <a:solidFill>
                  <a:srgbClr val="ffffff"/>
                </a:solidFill>
                <a:latin typeface="Open Sans"/>
                <a:ea typeface="Open Sans"/>
              </a:rPr>
              <a:t>Ansible Tower is an </a:t>
            </a:r>
            <a:r>
              <a:rPr b="1" lang="en" sz="1200" spc="-1" strike="noStrike">
                <a:solidFill>
                  <a:srgbClr val="ffffff"/>
                </a:solidFill>
                <a:latin typeface="Open Sans"/>
                <a:ea typeface="Open Sans"/>
              </a:rPr>
              <a:t>enterprise framework</a:t>
            </a:r>
            <a:r>
              <a:rPr b="0" lang="en" sz="1200" spc="-1" strike="noStrike">
                <a:solidFill>
                  <a:srgbClr val="ffffff"/>
                </a:solidFill>
                <a:latin typeface="Open Sans"/>
                <a:ea typeface="Open Sans"/>
              </a:rPr>
              <a:t> for </a:t>
            </a:r>
            <a:br/>
            <a:r>
              <a:rPr b="0" lang="en" sz="1200" spc="-1" strike="noStrike">
                <a:solidFill>
                  <a:srgbClr val="ffffff"/>
                </a:solidFill>
                <a:latin typeface="Open Sans"/>
                <a:ea typeface="Open Sans"/>
              </a:rPr>
              <a:t>controlling, securing and managing your Ansible </a:t>
            </a:r>
            <a:br/>
            <a:r>
              <a:rPr b="0" lang="en" sz="1200" spc="-1" strike="noStrike">
                <a:solidFill>
                  <a:srgbClr val="ffffff"/>
                </a:solidFill>
                <a:latin typeface="Open Sans"/>
                <a:ea typeface="Open Sans"/>
              </a:rPr>
              <a:t>automation – with a </a:t>
            </a:r>
            <a:r>
              <a:rPr b="1" lang="en" sz="1200" spc="-1" strike="noStrike">
                <a:solidFill>
                  <a:srgbClr val="ffffff"/>
                </a:solidFill>
                <a:latin typeface="Open Sans"/>
                <a:ea typeface="Open Sans"/>
              </a:rPr>
              <a:t>UI and RESTful API.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908" name="Google Shape;722;p98" descr=""/>
          <p:cNvPicPr/>
          <p:nvPr/>
        </p:nvPicPr>
        <p:blipFill>
          <a:blip r:embed="rId2"/>
          <a:srcRect l="0" t="-2468" r="0" b="13040"/>
          <a:stretch/>
        </p:blipFill>
        <p:spPr>
          <a:xfrm>
            <a:off x="5078520" y="545400"/>
            <a:ext cx="4065120" cy="2635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>
                <p:childTnLst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9" name="Google Shape;727;p99" descr=""/>
          <p:cNvPicPr/>
          <p:nvPr/>
        </p:nvPicPr>
        <p:blipFill>
          <a:blip r:embed="rId1"/>
          <a:srcRect l="0" t="707" r="0" b="699"/>
          <a:stretch/>
        </p:blipFill>
        <p:spPr>
          <a:xfrm>
            <a:off x="-157320" y="-202680"/>
            <a:ext cx="9594000" cy="5396400"/>
          </a:xfrm>
          <a:prstGeom prst="rect">
            <a:avLst/>
          </a:prstGeom>
          <a:ln>
            <a:noFill/>
          </a:ln>
        </p:spPr>
      </p:pic>
      <p:pic>
        <p:nvPicPr>
          <p:cNvPr id="910" name="Google Shape;728;p99" descr=""/>
          <p:cNvPicPr/>
          <p:nvPr/>
        </p:nvPicPr>
        <p:blipFill>
          <a:blip r:embed="rId2"/>
          <a:stretch/>
        </p:blipFill>
        <p:spPr>
          <a:xfrm>
            <a:off x="3503160" y="357840"/>
            <a:ext cx="2137680" cy="641160"/>
          </a:xfrm>
          <a:prstGeom prst="rect">
            <a:avLst/>
          </a:prstGeom>
          <a:ln>
            <a:noFill/>
          </a:ln>
        </p:spPr>
      </p:pic>
      <p:sp>
        <p:nvSpPr>
          <p:cNvPr id="911" name="CustomShape 1"/>
          <p:cNvSpPr/>
          <p:nvPr/>
        </p:nvSpPr>
        <p:spPr>
          <a:xfrm>
            <a:off x="2195640" y="1256040"/>
            <a:ext cx="4736160" cy="28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en" sz="1200" spc="-1" strike="noStrike">
                <a:solidFill>
                  <a:srgbClr val="ffffff"/>
                </a:solidFill>
                <a:latin typeface="Overpass"/>
                <a:ea typeface="Overpass"/>
              </a:rPr>
              <a:t>RED HAT ANSIBLE TOWER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912" name="CustomShape 2"/>
          <p:cNvSpPr/>
          <p:nvPr/>
        </p:nvSpPr>
        <p:spPr>
          <a:xfrm>
            <a:off x="2195640" y="2738160"/>
            <a:ext cx="4736160" cy="28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en" sz="1200" spc="-1" strike="noStrike">
                <a:solidFill>
                  <a:srgbClr val="ffffff"/>
                </a:solidFill>
                <a:latin typeface="Overpass"/>
                <a:ea typeface="Overpass"/>
              </a:rPr>
              <a:t>RED HAT ANSIBLE ENGINE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913" name="CustomShape 3"/>
          <p:cNvSpPr/>
          <p:nvPr/>
        </p:nvSpPr>
        <p:spPr>
          <a:xfrm>
            <a:off x="2195640" y="1523160"/>
            <a:ext cx="4736160" cy="28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" sz="1100" spc="-1" strike="noStrike">
                <a:solidFill>
                  <a:srgbClr val="ffffff"/>
                </a:solidFill>
                <a:latin typeface="Overpass"/>
                <a:ea typeface="Overpass"/>
              </a:rPr>
              <a:t>Scale + operationalize your automation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914" name="CustomShape 4"/>
          <p:cNvSpPr/>
          <p:nvPr/>
        </p:nvSpPr>
        <p:spPr>
          <a:xfrm>
            <a:off x="2195640" y="3001320"/>
            <a:ext cx="4736160" cy="28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" sz="1100" spc="-1" strike="noStrike">
                <a:solidFill>
                  <a:srgbClr val="ffffff"/>
                </a:solidFill>
                <a:latin typeface="Overpass"/>
                <a:ea typeface="Overpass"/>
              </a:rPr>
              <a:t>Support for your Ansible automation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915" name="CustomShape 5"/>
          <p:cNvSpPr/>
          <p:nvPr/>
        </p:nvSpPr>
        <p:spPr>
          <a:xfrm>
            <a:off x="2534400" y="2010600"/>
            <a:ext cx="1262160" cy="28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" sz="1000" spc="-1" strike="noStrike">
                <a:solidFill>
                  <a:srgbClr val="ffffff"/>
                </a:solidFill>
                <a:latin typeface="Overpass"/>
                <a:ea typeface="Overpass"/>
              </a:rPr>
              <a:t>CONTROL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916" name="CustomShape 6"/>
          <p:cNvSpPr/>
          <p:nvPr/>
        </p:nvSpPr>
        <p:spPr>
          <a:xfrm>
            <a:off x="3875400" y="2010600"/>
            <a:ext cx="1319400" cy="28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" sz="1000" spc="-1" strike="noStrike">
                <a:solidFill>
                  <a:srgbClr val="ffffff"/>
                </a:solidFill>
                <a:latin typeface="Overpass"/>
                <a:ea typeface="Overpass"/>
              </a:rPr>
              <a:t>KNOWLEDGE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917" name="CustomShape 7"/>
          <p:cNvSpPr/>
          <p:nvPr/>
        </p:nvSpPr>
        <p:spPr>
          <a:xfrm>
            <a:off x="5322960" y="2010600"/>
            <a:ext cx="1319400" cy="28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" sz="1000" spc="-1" strike="noStrike">
                <a:solidFill>
                  <a:srgbClr val="ffffff"/>
                </a:solidFill>
                <a:latin typeface="Overpass"/>
                <a:ea typeface="Overpass"/>
              </a:rPr>
              <a:t>DELEGATION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918" name="CustomShape 8"/>
          <p:cNvSpPr/>
          <p:nvPr/>
        </p:nvSpPr>
        <p:spPr>
          <a:xfrm>
            <a:off x="2505600" y="3544560"/>
            <a:ext cx="1262160" cy="28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" sz="1000" spc="-1" strike="noStrike">
                <a:solidFill>
                  <a:srgbClr val="ffffff"/>
                </a:solidFill>
                <a:latin typeface="Overpass"/>
                <a:ea typeface="Overpass"/>
              </a:rPr>
              <a:t>SIMPLE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919" name="CustomShape 9"/>
          <p:cNvSpPr/>
          <p:nvPr/>
        </p:nvSpPr>
        <p:spPr>
          <a:xfrm>
            <a:off x="3846600" y="3544560"/>
            <a:ext cx="1319400" cy="28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" sz="1000" spc="-1" strike="noStrike">
                <a:solidFill>
                  <a:srgbClr val="ffffff"/>
                </a:solidFill>
                <a:latin typeface="Overpass"/>
                <a:ea typeface="Overpass"/>
              </a:rPr>
              <a:t>POWERFUL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920" name="CustomShape 10"/>
          <p:cNvSpPr/>
          <p:nvPr/>
        </p:nvSpPr>
        <p:spPr>
          <a:xfrm>
            <a:off x="5322960" y="3544560"/>
            <a:ext cx="1319400" cy="28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" sz="1000" spc="-1" strike="noStrike">
                <a:solidFill>
                  <a:srgbClr val="ffffff"/>
                </a:solidFill>
                <a:latin typeface="Overpass"/>
                <a:ea typeface="Overpass"/>
              </a:rPr>
              <a:t>AGENTLESS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921" name="CustomShape 11"/>
          <p:cNvSpPr/>
          <p:nvPr/>
        </p:nvSpPr>
        <p:spPr>
          <a:xfrm>
            <a:off x="1700280" y="4372920"/>
            <a:ext cx="5743440" cy="28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" sz="1200" spc="-1" strike="noStrike">
                <a:solidFill>
                  <a:srgbClr val="434343"/>
                </a:solidFill>
                <a:latin typeface="Overpass"/>
                <a:ea typeface="Overpass"/>
              </a:rPr>
              <a:t>FUELED BY AN INNOVATIVE </a:t>
            </a:r>
            <a:r>
              <a:rPr b="1" lang="en" sz="1200" spc="-1" strike="noStrike">
                <a:solidFill>
                  <a:srgbClr val="434343"/>
                </a:solidFill>
                <a:latin typeface="Overpass"/>
                <a:ea typeface="Overpass"/>
              </a:rPr>
              <a:t>OPEN SOURCE</a:t>
            </a:r>
            <a:r>
              <a:rPr b="0" lang="en" sz="1200" spc="-1" strike="noStrike">
                <a:solidFill>
                  <a:srgbClr val="434343"/>
                </a:solidFill>
                <a:latin typeface="Overpass"/>
                <a:ea typeface="Overpass"/>
              </a:rPr>
              <a:t> COMMUNITY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CustomShape 1"/>
          <p:cNvSpPr/>
          <p:nvPr/>
        </p:nvSpPr>
        <p:spPr>
          <a:xfrm>
            <a:off x="0" y="1703880"/>
            <a:ext cx="9143640" cy="121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en" sz="4400" spc="-1" strike="noStrike">
                <a:solidFill>
                  <a:srgbClr val="ffffff"/>
                </a:solidFill>
                <a:latin typeface="Open Sans"/>
                <a:ea typeface="Open Sans"/>
              </a:rPr>
              <a:t>AUTOMATE</a:t>
            </a:r>
            <a:r>
              <a:rPr b="1" lang="en" sz="3600" spc="-1" strike="noStrike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br/>
            <a:r>
              <a:rPr b="1" lang="en" sz="4300" spc="-1" strike="noStrike">
                <a:solidFill>
                  <a:srgbClr val="ffffff"/>
                </a:solidFill>
                <a:latin typeface="Open Sans"/>
                <a:ea typeface="Open Sans"/>
              </a:rPr>
              <a:t>REPEAT IT</a:t>
            </a:r>
            <a:endParaRPr b="0" lang="en-US" sz="4300" spc="-1" strike="noStrike">
              <a:latin typeface="Arial"/>
            </a:endParaRPr>
          </a:p>
        </p:txBody>
      </p:sp>
      <p:sp>
        <p:nvSpPr>
          <p:cNvPr id="495" name="CustomShape 2"/>
          <p:cNvSpPr/>
          <p:nvPr/>
        </p:nvSpPr>
        <p:spPr>
          <a:xfrm>
            <a:off x="3148560" y="2815920"/>
            <a:ext cx="2171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CustomShape 1"/>
          <p:cNvSpPr/>
          <p:nvPr/>
        </p:nvSpPr>
        <p:spPr>
          <a:xfrm>
            <a:off x="783360" y="1540440"/>
            <a:ext cx="6506280" cy="175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15000"/>
              </a:lnSpc>
            </a:pPr>
            <a:r>
              <a:rPr b="0" lang="en" sz="1400" spc="-1" strike="noStrike">
                <a:solidFill>
                  <a:srgbClr val="ffffff"/>
                </a:solidFill>
                <a:latin typeface="Overpass"/>
                <a:ea typeface="Overpass"/>
              </a:rPr>
              <a:t>Have you used Ansible already?  </a:t>
            </a:r>
            <a:br/>
            <a:r>
              <a:rPr b="0" i="1" lang="en" sz="1400" spc="-1" strike="noStrike">
                <a:solidFill>
                  <a:srgbClr val="efefef"/>
                </a:solidFill>
                <a:latin typeface="Overpass"/>
                <a:ea typeface="Overpass"/>
              </a:rPr>
              <a:t>Try Tower for free:</a:t>
            </a:r>
            <a:r>
              <a:rPr b="0" lang="en" sz="1400" spc="-1" strike="noStrike">
                <a:solidFill>
                  <a:srgbClr val="efefef"/>
                </a:solidFill>
                <a:latin typeface="Overpass"/>
                <a:ea typeface="Overpass"/>
              </a:rPr>
              <a:t> </a:t>
            </a:r>
            <a:r>
              <a:rPr b="1" lang="en" sz="1400" spc="-1" strike="noStrike" u="sng">
                <a:solidFill>
                  <a:srgbClr val="0000ff"/>
                </a:solidFill>
                <a:uFillTx/>
                <a:latin typeface="Overpass"/>
                <a:ea typeface="Overpass"/>
                <a:hlinkClick r:id="rId1"/>
              </a:rPr>
              <a:t>ansible.com/tower-trial</a:t>
            </a:r>
            <a:br/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360"/>
              </a:spcBef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360"/>
              </a:spcBef>
            </a:pPr>
            <a:r>
              <a:rPr b="0" lang="en" sz="1400" spc="-1" strike="noStrike">
                <a:solidFill>
                  <a:srgbClr val="ffffff"/>
                </a:solidFill>
                <a:latin typeface="Overpass"/>
                <a:ea typeface="Overpass"/>
              </a:rPr>
              <a:t>Would you like to learn Ansible?  </a:t>
            </a:r>
            <a:br/>
            <a:r>
              <a:rPr b="0" i="1" lang="en" sz="1400" spc="-1" strike="noStrike">
                <a:solidFill>
                  <a:srgbClr val="efefef"/>
                </a:solidFill>
                <a:latin typeface="Overpass"/>
                <a:ea typeface="Overpass"/>
              </a:rPr>
              <a:t>It’s easy to get started: </a:t>
            </a:r>
            <a:r>
              <a:rPr b="1" lang="en" sz="1400" spc="-1" strike="noStrike" u="sng">
                <a:solidFill>
                  <a:srgbClr val="0000ff"/>
                </a:solidFill>
                <a:uFillTx/>
                <a:latin typeface="Overpass"/>
                <a:ea typeface="Overpass"/>
                <a:hlinkClick r:id="rId2"/>
              </a:rPr>
              <a:t>ansible.com/get-started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360"/>
              </a:spcBef>
            </a:pPr>
            <a:br/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360"/>
              </a:spcBef>
            </a:pPr>
            <a:r>
              <a:rPr b="0" lang="en" sz="1400" spc="-1" strike="noStrike">
                <a:solidFill>
                  <a:srgbClr val="ffffff"/>
                </a:solidFill>
                <a:latin typeface="Overpass"/>
                <a:ea typeface="Overpass"/>
              </a:rPr>
              <a:t>Want to learn more?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360"/>
              </a:spcBef>
            </a:pPr>
            <a:r>
              <a:rPr b="0" i="1" lang="en" sz="1400" spc="-1" strike="noStrike">
                <a:solidFill>
                  <a:srgbClr val="efefef"/>
                </a:solidFill>
                <a:latin typeface="Overpass"/>
                <a:ea typeface="Overpass"/>
              </a:rPr>
              <a:t>Videos, webinars, case studies, whitepapers:</a:t>
            </a:r>
            <a:r>
              <a:rPr b="0" lang="en" sz="1400" spc="-1" strike="noStrike">
                <a:solidFill>
                  <a:srgbClr val="efefef"/>
                </a:solidFill>
                <a:latin typeface="Overpass"/>
                <a:ea typeface="Overpass"/>
              </a:rPr>
              <a:t> </a:t>
            </a:r>
            <a:r>
              <a:rPr b="1" lang="en" sz="1400" spc="-1" strike="noStrike" u="sng">
                <a:solidFill>
                  <a:srgbClr val="0000ff"/>
                </a:solidFill>
                <a:uFillTx/>
                <a:latin typeface="Overpass"/>
                <a:ea typeface="Overpass"/>
                <a:hlinkClick r:id="rId3"/>
              </a:rPr>
              <a:t>ansible.com/resources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923" name="CustomShape 2"/>
          <p:cNvSpPr/>
          <p:nvPr/>
        </p:nvSpPr>
        <p:spPr>
          <a:xfrm>
            <a:off x="783360" y="675000"/>
            <a:ext cx="5474520" cy="58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1" lang="en" sz="3000" spc="-1" strike="noStrike">
                <a:solidFill>
                  <a:srgbClr val="ffffff"/>
                </a:solidFill>
                <a:latin typeface="Overpass"/>
                <a:ea typeface="Overpass"/>
              </a:rPr>
              <a:t>GETTING STARTED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924" name="CustomShape 3"/>
          <p:cNvSpPr/>
          <p:nvPr/>
        </p:nvSpPr>
        <p:spPr>
          <a:xfrm>
            <a:off x="851040" y="3296880"/>
            <a:ext cx="828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2f2f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5" name="CustomShape 4"/>
          <p:cNvSpPr/>
          <p:nvPr/>
        </p:nvSpPr>
        <p:spPr>
          <a:xfrm>
            <a:off x="851040" y="2306160"/>
            <a:ext cx="828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2f2f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TextShape 1"/>
          <p:cNvSpPr txBox="1"/>
          <p:nvPr/>
        </p:nvSpPr>
        <p:spPr>
          <a:xfrm>
            <a:off x="203760" y="171720"/>
            <a:ext cx="5118840" cy="353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" sz="1400" spc="-1" strike="noStrike">
                <a:solidFill>
                  <a:srgbClr val="cc0000"/>
                </a:solidFill>
                <a:latin typeface="Overpass"/>
                <a:ea typeface="Overpass"/>
              </a:rPr>
              <a:t>Demo - .Net Music Store App with DB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7" name="CustomShape 2"/>
          <p:cNvSpPr/>
          <p:nvPr/>
        </p:nvSpPr>
        <p:spPr>
          <a:xfrm>
            <a:off x="385200" y="1072440"/>
            <a:ext cx="1363680" cy="7513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8" name="CustomShape 3"/>
          <p:cNvSpPr/>
          <p:nvPr/>
        </p:nvSpPr>
        <p:spPr>
          <a:xfrm>
            <a:off x="537480" y="1225080"/>
            <a:ext cx="1363680" cy="7513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Win2016 + IIS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29" name="CustomShape 4"/>
          <p:cNvSpPr/>
          <p:nvPr/>
        </p:nvSpPr>
        <p:spPr>
          <a:xfrm>
            <a:off x="2608920" y="1072440"/>
            <a:ext cx="1363680" cy="7513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Win2016 + SQL DB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30" name="CustomShape 5"/>
          <p:cNvSpPr/>
          <p:nvPr/>
        </p:nvSpPr>
        <p:spPr>
          <a:xfrm>
            <a:off x="1564560" y="2052360"/>
            <a:ext cx="1363680" cy="51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VMware - Test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31" name="CustomShape 6"/>
          <p:cNvSpPr/>
          <p:nvPr/>
        </p:nvSpPr>
        <p:spPr>
          <a:xfrm>
            <a:off x="4930200" y="1072440"/>
            <a:ext cx="1363680" cy="7513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2" name="CustomShape 7"/>
          <p:cNvSpPr/>
          <p:nvPr/>
        </p:nvSpPr>
        <p:spPr>
          <a:xfrm>
            <a:off x="5082840" y="1225080"/>
            <a:ext cx="1363680" cy="7513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Win2016 + IIS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33" name="CustomShape 8"/>
          <p:cNvSpPr/>
          <p:nvPr/>
        </p:nvSpPr>
        <p:spPr>
          <a:xfrm>
            <a:off x="7154280" y="1072440"/>
            <a:ext cx="1363680" cy="7513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Win2016 + SQL DB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34" name="CustomShape 9"/>
          <p:cNvSpPr/>
          <p:nvPr/>
        </p:nvSpPr>
        <p:spPr>
          <a:xfrm>
            <a:off x="6091560" y="2052360"/>
            <a:ext cx="1627560" cy="51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OpenStack - Dev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35" name="CustomShape 10"/>
          <p:cNvSpPr/>
          <p:nvPr/>
        </p:nvSpPr>
        <p:spPr>
          <a:xfrm>
            <a:off x="4075200" y="3307680"/>
            <a:ext cx="1363680" cy="7513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6" name="CustomShape 11"/>
          <p:cNvSpPr/>
          <p:nvPr/>
        </p:nvSpPr>
        <p:spPr>
          <a:xfrm>
            <a:off x="4227480" y="3459960"/>
            <a:ext cx="1363680" cy="7513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Win2016 + IIS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37" name="CustomShape 12"/>
          <p:cNvSpPr/>
          <p:nvPr/>
        </p:nvSpPr>
        <p:spPr>
          <a:xfrm>
            <a:off x="6298920" y="3307680"/>
            <a:ext cx="1363680" cy="7513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Win2016 + SQL DB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38" name="CustomShape 13"/>
          <p:cNvSpPr/>
          <p:nvPr/>
        </p:nvSpPr>
        <p:spPr>
          <a:xfrm>
            <a:off x="4177440" y="4513320"/>
            <a:ext cx="1363680" cy="51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AWS - Prod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39" name="CustomShape 14"/>
          <p:cNvSpPr/>
          <p:nvPr/>
        </p:nvSpPr>
        <p:spPr>
          <a:xfrm>
            <a:off x="2055960" y="3307680"/>
            <a:ext cx="1464120" cy="7513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Load Balancer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40" name="CustomShape 15"/>
          <p:cNvSpPr/>
          <p:nvPr/>
        </p:nvSpPr>
        <p:spPr>
          <a:xfrm>
            <a:off x="215280" y="2800800"/>
            <a:ext cx="8626320" cy="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1" name="CustomShape 16"/>
          <p:cNvSpPr/>
          <p:nvPr/>
        </p:nvSpPr>
        <p:spPr>
          <a:xfrm>
            <a:off x="4389480" y="745200"/>
            <a:ext cx="360" cy="1866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250;p83" descr=""/>
          <p:cNvPicPr/>
          <p:nvPr/>
        </p:nvPicPr>
        <p:blipFill>
          <a:blip r:embed="rId1"/>
          <a:srcRect l="0" t="0" r="23085" b="0"/>
          <a:stretch/>
        </p:blipFill>
        <p:spPr>
          <a:xfrm>
            <a:off x="4344480" y="923040"/>
            <a:ext cx="4799160" cy="3681360"/>
          </a:xfrm>
          <a:prstGeom prst="rect">
            <a:avLst/>
          </a:prstGeom>
          <a:ln>
            <a:noFill/>
          </a:ln>
        </p:spPr>
      </p:pic>
      <p:sp>
        <p:nvSpPr>
          <p:cNvPr id="497" name="CustomShape 1"/>
          <p:cNvSpPr/>
          <p:nvPr/>
        </p:nvSpPr>
        <p:spPr>
          <a:xfrm>
            <a:off x="349560" y="117720"/>
            <a:ext cx="399456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en" sz="1600" spc="-1" strike="noStrike">
                <a:solidFill>
                  <a:srgbClr val="ffffff"/>
                </a:solidFill>
                <a:latin typeface="Overpass"/>
                <a:ea typeface="Overpass"/>
              </a:rPr>
              <a:t>WHAT IS ANSIBLE AUTOMATION?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8" name="CustomShape 2"/>
          <p:cNvSpPr/>
          <p:nvPr/>
        </p:nvSpPr>
        <p:spPr>
          <a:xfrm>
            <a:off x="349560" y="2735640"/>
            <a:ext cx="4281480" cy="150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</a:pPr>
            <a:r>
              <a:rPr b="1" lang="en" sz="1400" spc="-1" strike="noStrike">
                <a:solidFill>
                  <a:srgbClr val="666666"/>
                </a:solidFill>
                <a:latin typeface="Overpass"/>
                <a:ea typeface="Overpass"/>
              </a:rPr>
              <a:t>Ansible Tower</a:t>
            </a:r>
            <a:r>
              <a:rPr b="0" lang="en" sz="1400" spc="-1" strike="noStrike">
                <a:solidFill>
                  <a:srgbClr val="666666"/>
                </a:solidFill>
                <a:latin typeface="Overpass"/>
                <a:ea typeface="Overpass"/>
              </a:rPr>
              <a:t> is an </a:t>
            </a:r>
            <a:r>
              <a:rPr b="1" lang="en" sz="1400" spc="-1" strike="noStrike">
                <a:solidFill>
                  <a:srgbClr val="666666"/>
                </a:solidFill>
                <a:latin typeface="Overpass"/>
                <a:ea typeface="Overpass"/>
              </a:rPr>
              <a:t>enterprise framework</a:t>
            </a:r>
            <a:r>
              <a:rPr b="0" lang="en" sz="1400" spc="-1" strike="noStrike">
                <a:solidFill>
                  <a:srgbClr val="666666"/>
                </a:solidFill>
                <a:latin typeface="Overpass"/>
                <a:ea typeface="Overpass"/>
              </a:rPr>
              <a:t> for controlling, securing and managing your Ansible automation with a </a:t>
            </a:r>
            <a:r>
              <a:rPr b="1" lang="en" sz="1400" spc="-1" strike="noStrike">
                <a:solidFill>
                  <a:srgbClr val="666666"/>
                </a:solidFill>
                <a:latin typeface="Overpass"/>
                <a:ea typeface="Overpass"/>
              </a:rPr>
              <a:t>UI and RESTful API.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99" name="CustomShape 3"/>
          <p:cNvSpPr/>
          <p:nvPr/>
        </p:nvSpPr>
        <p:spPr>
          <a:xfrm>
            <a:off x="349560" y="1487880"/>
            <a:ext cx="4527720" cy="124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15000"/>
              </a:lnSpc>
            </a:pPr>
            <a:r>
              <a:rPr b="0" lang="en" sz="1400" spc="-1" strike="noStrike">
                <a:solidFill>
                  <a:srgbClr val="666666"/>
                </a:solidFill>
                <a:highlight>
                  <a:srgbClr val="ffffff"/>
                </a:highlight>
                <a:latin typeface="Overpass"/>
                <a:ea typeface="Overpass"/>
              </a:rPr>
              <a:t>Ansible is an open source community project sponsored by Red Hat. It’s a </a:t>
            </a:r>
            <a:r>
              <a:rPr b="1" lang="en" sz="1400" spc="-1" strike="noStrike">
                <a:solidFill>
                  <a:srgbClr val="666666"/>
                </a:solidFill>
                <a:highlight>
                  <a:srgbClr val="ffffff"/>
                </a:highlight>
                <a:latin typeface="Overpass"/>
                <a:ea typeface="Overpass"/>
              </a:rPr>
              <a:t>simple automation language</a:t>
            </a:r>
            <a:r>
              <a:rPr b="0" lang="en" sz="1400" spc="-1" strike="noStrike">
                <a:solidFill>
                  <a:srgbClr val="666666"/>
                </a:solidFill>
                <a:highlight>
                  <a:srgbClr val="ffffff"/>
                </a:highlight>
                <a:latin typeface="Overpass"/>
                <a:ea typeface="Overpass"/>
              </a:rPr>
              <a:t> that can perfectly describe IT </a:t>
            </a:r>
            <a:br/>
            <a:r>
              <a:rPr b="0" lang="en" sz="1400" spc="-1" strike="noStrike">
                <a:solidFill>
                  <a:srgbClr val="666666"/>
                </a:solidFill>
                <a:highlight>
                  <a:srgbClr val="ffffff"/>
                </a:highlight>
                <a:latin typeface="Overpass"/>
                <a:ea typeface="Overpass"/>
              </a:rPr>
              <a:t>application environments in </a:t>
            </a:r>
            <a:r>
              <a:rPr b="1" lang="en" sz="1400" spc="-1" strike="noStrike">
                <a:solidFill>
                  <a:srgbClr val="666666"/>
                </a:solidFill>
                <a:highlight>
                  <a:srgbClr val="ffffff"/>
                </a:highlight>
                <a:latin typeface="Overpass"/>
                <a:ea typeface="Overpass"/>
              </a:rPr>
              <a:t>Ansible Playbooks</a:t>
            </a:r>
            <a:r>
              <a:rPr b="0" lang="en" sz="1400" spc="-1" strike="noStrike">
                <a:solidFill>
                  <a:srgbClr val="666666"/>
                </a:solidFill>
                <a:highlight>
                  <a:srgbClr val="ffffff"/>
                </a:highlight>
                <a:latin typeface="Overpass"/>
                <a:ea typeface="Overpass"/>
              </a:rPr>
              <a:t>.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CustomShape 1"/>
          <p:cNvSpPr/>
          <p:nvPr/>
        </p:nvSpPr>
        <p:spPr>
          <a:xfrm>
            <a:off x="964440" y="2028960"/>
            <a:ext cx="6963120" cy="2012400"/>
          </a:xfrm>
          <a:prstGeom prst="rect">
            <a:avLst/>
          </a:prstGeom>
          <a:solidFill>
            <a:srgbClr val="000000">
              <a:alpha val="6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CustomShape 2"/>
          <p:cNvSpPr/>
          <p:nvPr/>
        </p:nvSpPr>
        <p:spPr>
          <a:xfrm>
            <a:off x="3659760" y="2553120"/>
            <a:ext cx="1515600" cy="126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en" sz="3000" spc="-1" strike="noStrike">
                <a:solidFill>
                  <a:srgbClr val="ffffff"/>
                </a:solidFill>
                <a:latin typeface="Open Sans"/>
                <a:ea typeface="Open Sans"/>
              </a:rPr>
              <a:t>2100+ </a:t>
            </a:r>
            <a:endParaRPr b="0" lang="en-US" sz="3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" sz="1000" spc="-1" strike="noStrike">
                <a:solidFill>
                  <a:srgbClr val="ffffff"/>
                </a:solidFill>
                <a:latin typeface="Open Sans"/>
                <a:ea typeface="Open Sans"/>
              </a:rPr>
              <a:t>Ansible modules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02" name="CustomShape 3"/>
          <p:cNvSpPr/>
          <p:nvPr/>
        </p:nvSpPr>
        <p:spPr>
          <a:xfrm>
            <a:off x="1423800" y="2553120"/>
            <a:ext cx="1669680" cy="126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en" sz="3000" spc="-1" strike="noStrike">
                <a:solidFill>
                  <a:srgbClr val="ffffff"/>
                </a:solidFill>
                <a:latin typeface="Open Sans"/>
                <a:ea typeface="Open Sans"/>
              </a:rPr>
              <a:t>31,000+ </a:t>
            </a:r>
            <a:endParaRPr b="0" lang="en-US" sz="3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" sz="1000" spc="-1" strike="noStrike">
                <a:solidFill>
                  <a:srgbClr val="ffffff"/>
                </a:solidFill>
                <a:latin typeface="Open Sans"/>
                <a:ea typeface="Open Sans"/>
              </a:rPr>
              <a:t>Stars on GitHub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03" name="CustomShape 4"/>
          <p:cNvSpPr/>
          <p:nvPr/>
        </p:nvSpPr>
        <p:spPr>
          <a:xfrm>
            <a:off x="5596560" y="2553120"/>
            <a:ext cx="2123280" cy="126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en" sz="3000" spc="-1" strike="noStrike">
                <a:solidFill>
                  <a:srgbClr val="ffffff"/>
                </a:solidFill>
                <a:latin typeface="Open Sans"/>
                <a:ea typeface="Open Sans"/>
              </a:rPr>
              <a:t>500,000+ </a:t>
            </a:r>
            <a:endParaRPr b="0" lang="en-US" sz="3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" sz="1000" spc="-1" strike="noStrike">
                <a:solidFill>
                  <a:srgbClr val="ffffff"/>
                </a:solidFill>
                <a:latin typeface="Open Sans"/>
                <a:ea typeface="Open Sans"/>
              </a:rPr>
              <a:t>Downloads a month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04" name="CustomShape 5"/>
          <p:cNvSpPr/>
          <p:nvPr/>
        </p:nvSpPr>
        <p:spPr>
          <a:xfrm flipH="1">
            <a:off x="3413520" y="2439720"/>
            <a:ext cx="720" cy="1036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54586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CustomShape 6"/>
          <p:cNvSpPr/>
          <p:nvPr/>
        </p:nvSpPr>
        <p:spPr>
          <a:xfrm flipH="1">
            <a:off x="5385600" y="2476440"/>
            <a:ext cx="720" cy="1036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54586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52aaa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CustomShape 1"/>
          <p:cNvSpPr/>
          <p:nvPr/>
        </p:nvSpPr>
        <p:spPr>
          <a:xfrm>
            <a:off x="396720" y="923400"/>
            <a:ext cx="2622600" cy="1620720"/>
          </a:xfrm>
          <a:prstGeom prst="rect">
            <a:avLst/>
          </a:prstGeom>
          <a:solidFill>
            <a:srgbClr val="38848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CustomShape 2"/>
          <p:cNvSpPr/>
          <p:nvPr/>
        </p:nvSpPr>
        <p:spPr>
          <a:xfrm>
            <a:off x="518040" y="1067040"/>
            <a:ext cx="2376360" cy="452520"/>
          </a:xfrm>
          <a:prstGeom prst="rect">
            <a:avLst/>
          </a:prstGeom>
          <a:solidFill>
            <a:srgbClr val="38848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1" lang="en" sz="1400" spc="-1" strike="noStrike">
                <a:solidFill>
                  <a:srgbClr val="f2f2f2"/>
                </a:solidFill>
                <a:latin typeface="Overpass"/>
                <a:ea typeface="Overpass"/>
              </a:rPr>
              <a:t>CROSS PLATFORM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endParaRPr b="0" lang="en-US" sz="1400" spc="-1" strike="noStrike">
              <a:latin typeface="Arial"/>
            </a:endParaRPr>
          </a:p>
        </p:txBody>
      </p:sp>
      <p:sp>
        <p:nvSpPr>
          <p:cNvPr id="508" name="CustomShape 3"/>
          <p:cNvSpPr/>
          <p:nvPr/>
        </p:nvSpPr>
        <p:spPr>
          <a:xfrm>
            <a:off x="518040" y="1510200"/>
            <a:ext cx="2376360" cy="907920"/>
          </a:xfrm>
          <a:prstGeom prst="rect">
            <a:avLst/>
          </a:prstGeom>
          <a:solidFill>
            <a:srgbClr val="38848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000" spc="-1" strike="noStrike">
                <a:solidFill>
                  <a:srgbClr val="ffffff"/>
                </a:solidFill>
                <a:latin typeface="Overpass"/>
                <a:ea typeface="Overpass"/>
              </a:rPr>
              <a:t>Agentless support for all major OS variants, physical, virtual, cloud and network devices.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000" spc="-1" strike="noStrike">
              <a:latin typeface="Arial"/>
            </a:endParaRPr>
          </a:p>
        </p:txBody>
      </p:sp>
      <p:sp>
        <p:nvSpPr>
          <p:cNvPr id="509" name="CustomShape 4"/>
          <p:cNvSpPr/>
          <p:nvPr/>
        </p:nvSpPr>
        <p:spPr>
          <a:xfrm>
            <a:off x="3292200" y="923400"/>
            <a:ext cx="2622600" cy="1620720"/>
          </a:xfrm>
          <a:prstGeom prst="rect">
            <a:avLst/>
          </a:prstGeom>
          <a:solidFill>
            <a:srgbClr val="38848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CustomShape 5"/>
          <p:cNvSpPr/>
          <p:nvPr/>
        </p:nvSpPr>
        <p:spPr>
          <a:xfrm>
            <a:off x="3413880" y="1067040"/>
            <a:ext cx="2376360" cy="452520"/>
          </a:xfrm>
          <a:prstGeom prst="rect">
            <a:avLst/>
          </a:prstGeom>
          <a:solidFill>
            <a:srgbClr val="38848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1" lang="en" sz="1400" spc="-1" strike="noStrike">
                <a:solidFill>
                  <a:srgbClr val="f2f2f2"/>
                </a:solidFill>
                <a:latin typeface="Overpass"/>
                <a:ea typeface="Overpass"/>
              </a:rPr>
              <a:t>HUMAN READABLE</a:t>
            </a:r>
            <a:r>
              <a:rPr b="1" lang="en" sz="1100" spc="-1" strike="noStrike">
                <a:solidFill>
                  <a:srgbClr val="f2f2f2"/>
                </a:solidFill>
                <a:latin typeface="Overpass"/>
                <a:ea typeface="Overpass"/>
              </a:rPr>
              <a:t> 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endParaRPr b="0" lang="en-US" sz="1100" spc="-1" strike="noStrike">
              <a:latin typeface="Arial"/>
            </a:endParaRPr>
          </a:p>
        </p:txBody>
      </p:sp>
      <p:sp>
        <p:nvSpPr>
          <p:cNvPr id="511" name="CustomShape 6"/>
          <p:cNvSpPr/>
          <p:nvPr/>
        </p:nvSpPr>
        <p:spPr>
          <a:xfrm>
            <a:off x="3413880" y="1510200"/>
            <a:ext cx="2376360" cy="907920"/>
          </a:xfrm>
          <a:prstGeom prst="rect">
            <a:avLst/>
          </a:prstGeom>
          <a:solidFill>
            <a:srgbClr val="38848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" sz="1000" spc="-1" strike="noStrike">
                <a:solidFill>
                  <a:srgbClr val="ffffff"/>
                </a:solidFill>
                <a:latin typeface="Overpass"/>
                <a:ea typeface="Overpass"/>
              </a:rPr>
              <a:t>Perfectly describe and document every aspect of your application environment.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000" spc="-1" strike="noStrike">
              <a:latin typeface="Arial"/>
            </a:endParaRPr>
          </a:p>
        </p:txBody>
      </p:sp>
      <p:sp>
        <p:nvSpPr>
          <p:cNvPr id="512" name="CustomShape 7"/>
          <p:cNvSpPr/>
          <p:nvPr/>
        </p:nvSpPr>
        <p:spPr>
          <a:xfrm>
            <a:off x="6187680" y="923400"/>
            <a:ext cx="2622600" cy="1620720"/>
          </a:xfrm>
          <a:prstGeom prst="rect">
            <a:avLst/>
          </a:prstGeom>
          <a:solidFill>
            <a:srgbClr val="38848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CustomShape 8"/>
          <p:cNvSpPr/>
          <p:nvPr/>
        </p:nvSpPr>
        <p:spPr>
          <a:xfrm>
            <a:off x="6309360" y="1067040"/>
            <a:ext cx="2376360" cy="452520"/>
          </a:xfrm>
          <a:prstGeom prst="rect">
            <a:avLst/>
          </a:prstGeom>
          <a:solidFill>
            <a:srgbClr val="38848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1" lang="en" sz="1400" spc="-1" strike="noStrike">
                <a:solidFill>
                  <a:srgbClr val="f2f2f2"/>
                </a:solidFill>
                <a:latin typeface="Overpass"/>
                <a:ea typeface="Overpass"/>
              </a:rPr>
              <a:t>PERFECT DESCRIPTION OF APPLICATION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endParaRPr b="0" lang="en-US" sz="1400" spc="-1" strike="noStrike">
              <a:latin typeface="Arial"/>
            </a:endParaRPr>
          </a:p>
        </p:txBody>
      </p:sp>
      <p:sp>
        <p:nvSpPr>
          <p:cNvPr id="514" name="CustomShape 9"/>
          <p:cNvSpPr/>
          <p:nvPr/>
        </p:nvSpPr>
        <p:spPr>
          <a:xfrm>
            <a:off x="6309360" y="1510200"/>
            <a:ext cx="2376360" cy="907920"/>
          </a:xfrm>
          <a:prstGeom prst="rect">
            <a:avLst/>
          </a:prstGeom>
          <a:solidFill>
            <a:srgbClr val="38848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</a:pPr>
            <a:br/>
            <a:br/>
            <a:r>
              <a:rPr b="0" lang="en" sz="1000" spc="-1" strike="noStrike">
                <a:solidFill>
                  <a:srgbClr val="ffffff"/>
                </a:solidFill>
                <a:latin typeface="Overpass"/>
                <a:ea typeface="Overpass"/>
              </a:rPr>
              <a:t>Every change can be made by Playbooks, ensuring everyone is on the same page.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000" spc="-1" strike="noStrike">
              <a:latin typeface="Arial"/>
            </a:endParaRPr>
          </a:p>
        </p:txBody>
      </p:sp>
      <p:sp>
        <p:nvSpPr>
          <p:cNvPr id="515" name="CustomShape 10"/>
          <p:cNvSpPr/>
          <p:nvPr/>
        </p:nvSpPr>
        <p:spPr>
          <a:xfrm>
            <a:off x="396720" y="2752200"/>
            <a:ext cx="2622600" cy="1620720"/>
          </a:xfrm>
          <a:prstGeom prst="rect">
            <a:avLst/>
          </a:prstGeom>
          <a:solidFill>
            <a:srgbClr val="38848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CustomShape 11"/>
          <p:cNvSpPr/>
          <p:nvPr/>
        </p:nvSpPr>
        <p:spPr>
          <a:xfrm>
            <a:off x="518040" y="2895840"/>
            <a:ext cx="2376360" cy="452520"/>
          </a:xfrm>
          <a:prstGeom prst="rect">
            <a:avLst/>
          </a:prstGeom>
          <a:solidFill>
            <a:srgbClr val="38848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1" lang="en" sz="1400" spc="-1" strike="noStrike">
                <a:solidFill>
                  <a:srgbClr val="f2f2f2"/>
                </a:solidFill>
                <a:latin typeface="Overpass"/>
                <a:ea typeface="Overpass"/>
              </a:rPr>
              <a:t>VERSION CONTROLLED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endParaRPr b="0" lang="en-US" sz="1400" spc="-1" strike="noStrike">
              <a:latin typeface="Arial"/>
            </a:endParaRPr>
          </a:p>
        </p:txBody>
      </p:sp>
      <p:sp>
        <p:nvSpPr>
          <p:cNvPr id="517" name="CustomShape 12"/>
          <p:cNvSpPr/>
          <p:nvPr/>
        </p:nvSpPr>
        <p:spPr>
          <a:xfrm>
            <a:off x="518040" y="3567600"/>
            <a:ext cx="2376360" cy="90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</a:pPr>
            <a:r>
              <a:rPr b="0" lang="en" sz="1000" spc="-1" strike="noStrike">
                <a:solidFill>
                  <a:srgbClr val="ffffff"/>
                </a:solidFill>
                <a:latin typeface="Overpass"/>
                <a:ea typeface="Overpass"/>
              </a:rPr>
              <a:t>Playbooks are plain-text. Treat them like code in your existing version control.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000" spc="-1" strike="noStrike">
              <a:latin typeface="Arial"/>
            </a:endParaRPr>
          </a:p>
        </p:txBody>
      </p:sp>
      <p:sp>
        <p:nvSpPr>
          <p:cNvPr id="518" name="CustomShape 13"/>
          <p:cNvSpPr/>
          <p:nvPr/>
        </p:nvSpPr>
        <p:spPr>
          <a:xfrm>
            <a:off x="3292200" y="2752200"/>
            <a:ext cx="2622600" cy="1620720"/>
          </a:xfrm>
          <a:prstGeom prst="rect">
            <a:avLst/>
          </a:prstGeom>
          <a:solidFill>
            <a:srgbClr val="38848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CustomShape 14"/>
          <p:cNvSpPr/>
          <p:nvPr/>
        </p:nvSpPr>
        <p:spPr>
          <a:xfrm>
            <a:off x="3413880" y="2895840"/>
            <a:ext cx="2376360" cy="452520"/>
          </a:xfrm>
          <a:prstGeom prst="rect">
            <a:avLst/>
          </a:prstGeom>
          <a:solidFill>
            <a:srgbClr val="38848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1" lang="en" sz="1400" spc="-1" strike="noStrike">
                <a:solidFill>
                  <a:srgbClr val="f2f2f2"/>
                </a:solidFill>
                <a:latin typeface="Overpass"/>
                <a:ea typeface="Overpass"/>
              </a:rPr>
              <a:t>DYNAMIC INVENTORIES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endParaRPr b="0" lang="en-US" sz="1400" spc="-1" strike="noStrike">
              <a:latin typeface="Arial"/>
            </a:endParaRPr>
          </a:p>
        </p:txBody>
      </p:sp>
      <p:sp>
        <p:nvSpPr>
          <p:cNvPr id="520" name="CustomShape 15"/>
          <p:cNvSpPr/>
          <p:nvPr/>
        </p:nvSpPr>
        <p:spPr>
          <a:xfrm>
            <a:off x="3413880" y="3567600"/>
            <a:ext cx="2376360" cy="90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</a:pPr>
            <a:r>
              <a:rPr b="0" lang="en" sz="1000" spc="-1" strike="noStrike">
                <a:solidFill>
                  <a:srgbClr val="ffffff"/>
                </a:solidFill>
                <a:latin typeface="Overpass"/>
                <a:ea typeface="Overpass"/>
              </a:rPr>
              <a:t>Capture all the servers 100% of the time, regardless of infrastructure, location, etc.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000" spc="-1" strike="noStrike">
              <a:latin typeface="Arial"/>
            </a:endParaRPr>
          </a:p>
        </p:txBody>
      </p:sp>
      <p:sp>
        <p:nvSpPr>
          <p:cNvPr id="521" name="CustomShape 16"/>
          <p:cNvSpPr/>
          <p:nvPr/>
        </p:nvSpPr>
        <p:spPr>
          <a:xfrm>
            <a:off x="6187680" y="2752200"/>
            <a:ext cx="2622600" cy="1620720"/>
          </a:xfrm>
          <a:prstGeom prst="rect">
            <a:avLst/>
          </a:prstGeom>
          <a:solidFill>
            <a:srgbClr val="38848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CustomShape 17"/>
          <p:cNvSpPr/>
          <p:nvPr/>
        </p:nvSpPr>
        <p:spPr>
          <a:xfrm>
            <a:off x="6309360" y="2895840"/>
            <a:ext cx="2376360" cy="629640"/>
          </a:xfrm>
          <a:prstGeom prst="rect">
            <a:avLst/>
          </a:prstGeom>
          <a:solidFill>
            <a:srgbClr val="38848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1" lang="en" sz="1400" spc="-1" strike="noStrike">
                <a:solidFill>
                  <a:srgbClr val="f2f2f2"/>
                </a:solidFill>
                <a:latin typeface="Overpass"/>
                <a:ea typeface="Overpass"/>
              </a:rPr>
              <a:t>ORCHESTRATION PLAYS WELL WITH OTHERS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endParaRPr b="0" lang="en-US" sz="1400" spc="-1" strike="noStrike">
              <a:latin typeface="Arial"/>
            </a:endParaRPr>
          </a:p>
        </p:txBody>
      </p:sp>
      <p:sp>
        <p:nvSpPr>
          <p:cNvPr id="523" name="CustomShape 18"/>
          <p:cNvSpPr/>
          <p:nvPr/>
        </p:nvSpPr>
        <p:spPr>
          <a:xfrm>
            <a:off x="6312240" y="3395520"/>
            <a:ext cx="2376360" cy="907920"/>
          </a:xfrm>
          <a:prstGeom prst="rect">
            <a:avLst/>
          </a:prstGeom>
          <a:solidFill>
            <a:srgbClr val="38848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br/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br/>
            <a:r>
              <a:rPr b="0" lang="en" sz="1000" spc="-1" strike="noStrike">
                <a:solidFill>
                  <a:srgbClr val="ffffff"/>
                </a:solidFill>
                <a:latin typeface="Overpass"/>
                <a:ea typeface="Overpass"/>
              </a:rPr>
              <a:t>Every change can be made by Playbooks, ensuring everyone is on the same page.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000" spc="-1" strike="noStrike">
              <a:latin typeface="Arial"/>
            </a:endParaRPr>
          </a:p>
        </p:txBody>
      </p:sp>
      <p:sp>
        <p:nvSpPr>
          <p:cNvPr id="524" name="CustomShape 19"/>
          <p:cNvSpPr/>
          <p:nvPr/>
        </p:nvSpPr>
        <p:spPr>
          <a:xfrm>
            <a:off x="567360" y="412200"/>
            <a:ext cx="4221720" cy="53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1" lang="en" sz="1800" spc="-1" strike="noStrike">
                <a:solidFill>
                  <a:srgbClr val="ffffff"/>
                </a:solidFill>
                <a:latin typeface="Overpass"/>
                <a:ea typeface="Overpass"/>
              </a:rPr>
              <a:t>THE ANSIBLE WAY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52aaa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CustomShape 1"/>
          <p:cNvSpPr/>
          <p:nvPr/>
        </p:nvSpPr>
        <p:spPr>
          <a:xfrm>
            <a:off x="789840" y="1813680"/>
            <a:ext cx="1538280" cy="37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 algn="ctr">
              <a:lnSpc>
                <a:spcPct val="100000"/>
              </a:lnSpc>
            </a:pPr>
            <a:r>
              <a:rPr b="1" lang="en" sz="1600" spc="-1" strike="noStrike">
                <a:solidFill>
                  <a:srgbClr val="efefef"/>
                </a:solidFill>
                <a:latin typeface="Overpass"/>
                <a:ea typeface="Overpass"/>
              </a:rPr>
              <a:t>SIMPLE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26" name="CustomShape 2"/>
          <p:cNvSpPr/>
          <p:nvPr/>
        </p:nvSpPr>
        <p:spPr>
          <a:xfrm>
            <a:off x="3292200" y="1706400"/>
            <a:ext cx="2196360" cy="48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 algn="ctr">
              <a:lnSpc>
                <a:spcPct val="100000"/>
              </a:lnSpc>
            </a:pPr>
            <a:r>
              <a:rPr b="1" lang="en" sz="1600" spc="-1" strike="noStrike">
                <a:solidFill>
                  <a:srgbClr val="efefef"/>
                </a:solidFill>
                <a:latin typeface="Overpass"/>
                <a:ea typeface="Overpass"/>
              </a:rPr>
              <a:t>POWERFUL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27" name="CustomShape 3"/>
          <p:cNvSpPr/>
          <p:nvPr/>
        </p:nvSpPr>
        <p:spPr>
          <a:xfrm>
            <a:off x="6322320" y="1706400"/>
            <a:ext cx="2196360" cy="48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 algn="ctr">
              <a:lnSpc>
                <a:spcPct val="100000"/>
              </a:lnSpc>
            </a:pPr>
            <a:r>
              <a:rPr b="1" lang="en" sz="1600" spc="-1" strike="noStrike">
                <a:solidFill>
                  <a:srgbClr val="efefef"/>
                </a:solidFill>
                <a:latin typeface="Overpass"/>
                <a:ea typeface="Overpass"/>
              </a:rPr>
              <a:t>AGENTLESS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28" name="CustomShape 4"/>
          <p:cNvSpPr/>
          <p:nvPr/>
        </p:nvSpPr>
        <p:spPr>
          <a:xfrm>
            <a:off x="3443040" y="2395440"/>
            <a:ext cx="2196360" cy="17179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38160" bIns="38160">
            <a:noAutofit/>
          </a:bodyPr>
          <a:p>
            <a:pPr>
              <a:lnSpc>
                <a:spcPct val="100000"/>
              </a:lnSpc>
            </a:pPr>
            <a:r>
              <a:rPr b="0" lang="en" sz="1100" spc="-1" strike="noStrike">
                <a:solidFill>
                  <a:srgbClr val="ffffff"/>
                </a:solidFill>
                <a:latin typeface="Overpass"/>
                <a:ea typeface="Overpass"/>
              </a:rPr>
              <a:t>App deployment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" sz="1100" spc="-1" strike="noStrike">
                <a:solidFill>
                  <a:srgbClr val="ffffff"/>
                </a:solidFill>
                <a:latin typeface="Overpass"/>
                <a:ea typeface="Overpass"/>
              </a:rPr>
              <a:t>Configuration management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" sz="1100" spc="-1" strike="noStrike">
                <a:solidFill>
                  <a:srgbClr val="ffffff"/>
                </a:solidFill>
                <a:latin typeface="Overpass"/>
                <a:ea typeface="Overpass"/>
              </a:rPr>
              <a:t>Workflow orchestration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" sz="1100" spc="-1" strike="noStrike">
                <a:solidFill>
                  <a:srgbClr val="ffffff"/>
                </a:solidFill>
                <a:latin typeface="Overpass"/>
                <a:ea typeface="Overpass"/>
              </a:rPr>
              <a:t>Network automation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" sz="1100" spc="-1" strike="noStrike">
                <a:solidFill>
                  <a:srgbClr val="ffffff"/>
                </a:solidFill>
                <a:latin typeface="Overpass"/>
                <a:ea typeface="Overpass"/>
              </a:rPr>
              <a:t>Orchestrate the app lifecycle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29" name="CustomShape 5"/>
          <p:cNvSpPr/>
          <p:nvPr/>
        </p:nvSpPr>
        <p:spPr>
          <a:xfrm>
            <a:off x="564840" y="2395080"/>
            <a:ext cx="2140920" cy="18093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38160" bIns="38160">
            <a:noAutofit/>
          </a:bodyPr>
          <a:p>
            <a:pPr>
              <a:lnSpc>
                <a:spcPct val="100000"/>
              </a:lnSpc>
            </a:pPr>
            <a:r>
              <a:rPr b="0" lang="en" sz="1100" spc="-1" strike="noStrike">
                <a:solidFill>
                  <a:srgbClr val="ffffff"/>
                </a:solidFill>
                <a:latin typeface="Overpass"/>
                <a:ea typeface="Overpass"/>
              </a:rPr>
              <a:t>Human readable automation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" sz="1100" spc="-1" strike="noStrike">
                <a:solidFill>
                  <a:srgbClr val="ffffff"/>
                </a:solidFill>
                <a:latin typeface="Overpass"/>
                <a:ea typeface="Overpass"/>
              </a:rPr>
              <a:t>No special coding skills needed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" sz="1100" spc="-1" strike="noStrike">
                <a:solidFill>
                  <a:srgbClr val="ffffff"/>
                </a:solidFill>
                <a:latin typeface="Overpass"/>
                <a:ea typeface="Overpass"/>
              </a:rPr>
              <a:t>Tasks executed in order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" sz="1100" spc="-1" strike="noStrike">
                <a:solidFill>
                  <a:srgbClr val="ffffff"/>
                </a:solidFill>
                <a:latin typeface="Overpass"/>
                <a:ea typeface="Overpass"/>
              </a:rPr>
              <a:t>Usable by every team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" sz="1100" spc="-1" strike="noStrike">
                <a:solidFill>
                  <a:srgbClr val="ffffff"/>
                </a:solidFill>
                <a:latin typeface="Overpass"/>
                <a:ea typeface="Overpass"/>
              </a:rPr>
              <a:t>Get productive quickly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30" name="CustomShape 6"/>
          <p:cNvSpPr/>
          <p:nvPr/>
        </p:nvSpPr>
        <p:spPr>
          <a:xfrm>
            <a:off x="6464520" y="2395440"/>
            <a:ext cx="2140920" cy="18079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38160" bIns="38160">
            <a:noAutofit/>
          </a:bodyPr>
          <a:p>
            <a:pPr>
              <a:lnSpc>
                <a:spcPct val="100000"/>
              </a:lnSpc>
            </a:pPr>
            <a:r>
              <a:rPr b="0" lang="en" sz="1100" spc="-1" strike="noStrike">
                <a:solidFill>
                  <a:srgbClr val="ffffff"/>
                </a:solidFill>
                <a:latin typeface="Overpass"/>
                <a:ea typeface="Overpass"/>
              </a:rPr>
              <a:t>Agentless architecture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" sz="1100" spc="-1" strike="noStrike">
                <a:solidFill>
                  <a:srgbClr val="ffffff"/>
                </a:solidFill>
                <a:latin typeface="Overpass"/>
                <a:ea typeface="Overpass"/>
              </a:rPr>
              <a:t>Uses OpenSSH &amp; WinRM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" sz="1100" spc="-1" strike="noStrike">
                <a:solidFill>
                  <a:srgbClr val="ffffff"/>
                </a:solidFill>
                <a:latin typeface="Overpass"/>
                <a:ea typeface="Overpass"/>
              </a:rPr>
              <a:t>No agents to exploit or update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" sz="1100" spc="-1" strike="noStrike">
                <a:solidFill>
                  <a:srgbClr val="ffffff"/>
                </a:solidFill>
                <a:latin typeface="Overpass"/>
                <a:ea typeface="Overpass"/>
              </a:rPr>
              <a:t>Get started immediately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" sz="1100" spc="-1" strike="noStrike">
                <a:solidFill>
                  <a:srgbClr val="ffffff"/>
                </a:solidFill>
                <a:latin typeface="Overpass"/>
                <a:ea typeface="Overpass"/>
              </a:rPr>
              <a:t>More efficient &amp; more secure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31" name="CustomShape 7"/>
          <p:cNvSpPr/>
          <p:nvPr/>
        </p:nvSpPr>
        <p:spPr>
          <a:xfrm>
            <a:off x="3029400" y="818280"/>
            <a:ext cx="360" cy="351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>
                <a:alpha val="8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CustomShape 8"/>
          <p:cNvSpPr/>
          <p:nvPr/>
        </p:nvSpPr>
        <p:spPr>
          <a:xfrm>
            <a:off x="6043680" y="810360"/>
            <a:ext cx="360" cy="351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>
                <a:alpha val="8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33" name="Google Shape;299;p86" descr=""/>
          <p:cNvPicPr/>
          <p:nvPr/>
        </p:nvPicPr>
        <p:blipFill>
          <a:blip r:embed="rId1"/>
          <a:stretch/>
        </p:blipFill>
        <p:spPr>
          <a:xfrm>
            <a:off x="1387440" y="1122480"/>
            <a:ext cx="349920" cy="538200"/>
          </a:xfrm>
          <a:prstGeom prst="rect">
            <a:avLst/>
          </a:prstGeom>
          <a:ln>
            <a:noFill/>
          </a:ln>
        </p:spPr>
      </p:pic>
      <p:pic>
        <p:nvPicPr>
          <p:cNvPr id="534" name="Google Shape;300;p86" descr=""/>
          <p:cNvPicPr/>
          <p:nvPr/>
        </p:nvPicPr>
        <p:blipFill>
          <a:blip r:embed="rId2"/>
          <a:stretch/>
        </p:blipFill>
        <p:spPr>
          <a:xfrm>
            <a:off x="4112280" y="1122480"/>
            <a:ext cx="555840" cy="538200"/>
          </a:xfrm>
          <a:prstGeom prst="rect">
            <a:avLst/>
          </a:prstGeom>
          <a:ln>
            <a:noFill/>
          </a:ln>
        </p:spPr>
      </p:pic>
      <p:pic>
        <p:nvPicPr>
          <p:cNvPr id="535" name="Google Shape;301;p86" descr=""/>
          <p:cNvPicPr/>
          <p:nvPr/>
        </p:nvPicPr>
        <p:blipFill>
          <a:blip r:embed="rId3"/>
          <a:stretch/>
        </p:blipFill>
        <p:spPr>
          <a:xfrm>
            <a:off x="7188120" y="1122480"/>
            <a:ext cx="412920" cy="538200"/>
          </a:xfrm>
          <a:prstGeom prst="rect">
            <a:avLst/>
          </a:prstGeom>
          <a:ln>
            <a:noFill/>
          </a:ln>
        </p:spPr>
      </p:pic>
      <p:sp>
        <p:nvSpPr>
          <p:cNvPr id="536" name="CustomShape 9"/>
          <p:cNvSpPr/>
          <p:nvPr/>
        </p:nvSpPr>
        <p:spPr>
          <a:xfrm>
            <a:off x="349560" y="117720"/>
            <a:ext cx="399456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en" sz="1600" spc="-1" strike="noStrike">
                <a:solidFill>
                  <a:srgbClr val="ffffff"/>
                </a:solidFill>
                <a:latin typeface="Open Sans"/>
                <a:ea typeface="Open Sans"/>
              </a:rPr>
              <a:t>WHY ANSIBLE?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CustomShape 1"/>
          <p:cNvSpPr/>
          <p:nvPr/>
        </p:nvSpPr>
        <p:spPr>
          <a:xfrm>
            <a:off x="349560" y="117720"/>
            <a:ext cx="399456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en" sz="1600" spc="-1" strike="noStrike">
                <a:solidFill>
                  <a:srgbClr val="ffffff"/>
                </a:solidFill>
                <a:latin typeface="Overpass"/>
                <a:ea typeface="Overpass"/>
              </a:rPr>
              <a:t>WHAT CAN I DO WITH ANSIBLE?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8" name="CustomShape 2"/>
          <p:cNvSpPr/>
          <p:nvPr/>
        </p:nvSpPr>
        <p:spPr>
          <a:xfrm>
            <a:off x="959040" y="1021680"/>
            <a:ext cx="8026920" cy="36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15000"/>
              </a:lnSpc>
            </a:pPr>
            <a:r>
              <a:rPr b="0" lang="en" sz="1400" spc="-1" strike="noStrike">
                <a:solidFill>
                  <a:srgbClr val="666666"/>
                </a:solidFill>
                <a:latin typeface="Overpass"/>
                <a:ea typeface="Overpass"/>
              </a:rPr>
              <a:t>Automate the deployment and management of your entire IT footprint. </a:t>
            </a:r>
            <a:br/>
            <a:endParaRPr b="0" lang="en-US" sz="1400" spc="-1" strike="noStrike">
              <a:latin typeface="Arial"/>
            </a:endParaRPr>
          </a:p>
        </p:txBody>
      </p:sp>
      <p:sp>
        <p:nvSpPr>
          <p:cNvPr id="539" name="CustomShape 3"/>
          <p:cNvSpPr/>
          <p:nvPr/>
        </p:nvSpPr>
        <p:spPr>
          <a:xfrm>
            <a:off x="959040" y="1944360"/>
            <a:ext cx="1095120" cy="569520"/>
          </a:xfrm>
          <a:prstGeom prst="rect">
            <a:avLst/>
          </a:prstGeom>
          <a:solidFill>
            <a:srgbClr val="54586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" sz="900" spc="-1" strike="noStrike">
                <a:solidFill>
                  <a:srgbClr val="f3f3f3"/>
                </a:solidFill>
                <a:latin typeface="Overpass"/>
                <a:ea typeface="Overpass"/>
              </a:rPr>
              <a:t>Orchestration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540" name="CustomShape 4"/>
          <p:cNvSpPr/>
          <p:nvPr/>
        </p:nvSpPr>
        <p:spPr>
          <a:xfrm>
            <a:off x="959040" y="1611720"/>
            <a:ext cx="713196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15000"/>
              </a:lnSpc>
            </a:pPr>
            <a:r>
              <a:rPr b="1" lang="en" sz="1200" spc="-1" strike="noStrike">
                <a:solidFill>
                  <a:srgbClr val="666666"/>
                </a:solidFill>
                <a:latin typeface="Overpass"/>
                <a:ea typeface="Overpass"/>
              </a:rPr>
              <a:t>Do this...</a:t>
            </a:r>
            <a:br/>
            <a:endParaRPr b="0" lang="en-US" sz="1200" spc="-1" strike="noStrike">
              <a:latin typeface="Arial"/>
            </a:endParaRPr>
          </a:p>
        </p:txBody>
      </p:sp>
      <p:sp>
        <p:nvSpPr>
          <p:cNvPr id="541" name="CustomShape 5"/>
          <p:cNvSpPr/>
          <p:nvPr/>
        </p:nvSpPr>
        <p:spPr>
          <a:xfrm>
            <a:off x="959040" y="3087360"/>
            <a:ext cx="1317960" cy="56952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" sz="900" spc="-1" strike="noStrike">
                <a:solidFill>
                  <a:srgbClr val="434343"/>
                </a:solidFill>
                <a:latin typeface="Overpass"/>
                <a:ea typeface="Overpass"/>
              </a:rPr>
              <a:t>Firewalls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542" name="CustomShape 6"/>
          <p:cNvSpPr/>
          <p:nvPr/>
        </p:nvSpPr>
        <p:spPr>
          <a:xfrm>
            <a:off x="2178360" y="1944360"/>
            <a:ext cx="1095120" cy="569520"/>
          </a:xfrm>
          <a:prstGeom prst="rect">
            <a:avLst/>
          </a:prstGeom>
          <a:solidFill>
            <a:srgbClr val="54586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" sz="900" spc="-1" strike="noStrike">
                <a:solidFill>
                  <a:srgbClr val="f3f3f3"/>
                </a:solidFill>
                <a:latin typeface="Overpass"/>
                <a:ea typeface="Overpass"/>
              </a:rPr>
              <a:t>Configuration Management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543" name="CustomShape 7"/>
          <p:cNvSpPr/>
          <p:nvPr/>
        </p:nvSpPr>
        <p:spPr>
          <a:xfrm>
            <a:off x="3367800" y="1944360"/>
            <a:ext cx="1095120" cy="569520"/>
          </a:xfrm>
          <a:prstGeom prst="rect">
            <a:avLst/>
          </a:prstGeom>
          <a:solidFill>
            <a:srgbClr val="54586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" sz="900" spc="-1" strike="noStrike">
                <a:solidFill>
                  <a:srgbClr val="f3f3f3"/>
                </a:solidFill>
                <a:latin typeface="Overpass"/>
                <a:ea typeface="Overpass"/>
              </a:rPr>
              <a:t>Application Deployment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544" name="CustomShape 8"/>
          <p:cNvSpPr/>
          <p:nvPr/>
        </p:nvSpPr>
        <p:spPr>
          <a:xfrm>
            <a:off x="4587120" y="1944360"/>
            <a:ext cx="1095120" cy="569520"/>
          </a:xfrm>
          <a:prstGeom prst="rect">
            <a:avLst/>
          </a:prstGeom>
          <a:solidFill>
            <a:srgbClr val="54586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" sz="900" spc="-1" strike="noStrike">
                <a:solidFill>
                  <a:srgbClr val="f3f3f3"/>
                </a:solidFill>
                <a:latin typeface="Overpass"/>
                <a:ea typeface="Overpass"/>
              </a:rPr>
              <a:t>Provisioning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545" name="CustomShape 9"/>
          <p:cNvSpPr/>
          <p:nvPr/>
        </p:nvSpPr>
        <p:spPr>
          <a:xfrm>
            <a:off x="5776920" y="1944360"/>
            <a:ext cx="1095120" cy="569520"/>
          </a:xfrm>
          <a:prstGeom prst="rect">
            <a:avLst/>
          </a:prstGeom>
          <a:solidFill>
            <a:srgbClr val="54586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" sz="900" spc="-1" strike="noStrike">
                <a:solidFill>
                  <a:srgbClr val="f3f3f3"/>
                </a:solidFill>
                <a:latin typeface="Overpass"/>
                <a:ea typeface="Overpass"/>
              </a:rPr>
              <a:t>Continuous Delivery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546" name="CustomShape 10"/>
          <p:cNvSpPr/>
          <p:nvPr/>
        </p:nvSpPr>
        <p:spPr>
          <a:xfrm>
            <a:off x="6995880" y="1944360"/>
            <a:ext cx="1095120" cy="569520"/>
          </a:xfrm>
          <a:prstGeom prst="rect">
            <a:avLst/>
          </a:prstGeom>
          <a:solidFill>
            <a:srgbClr val="54586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" sz="900" spc="-1" strike="noStrike">
                <a:solidFill>
                  <a:srgbClr val="f3f3f3"/>
                </a:solidFill>
                <a:latin typeface="Overpass"/>
                <a:ea typeface="Overpass"/>
              </a:rPr>
              <a:t>Security and Compliance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547" name="CustomShape 11"/>
          <p:cNvSpPr/>
          <p:nvPr/>
        </p:nvSpPr>
        <p:spPr>
          <a:xfrm>
            <a:off x="959040" y="2754720"/>
            <a:ext cx="713196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15000"/>
              </a:lnSpc>
            </a:pPr>
            <a:r>
              <a:rPr b="1" lang="en" sz="1200" spc="-1" strike="noStrike">
                <a:solidFill>
                  <a:srgbClr val="666666"/>
                </a:solidFill>
                <a:latin typeface="Overpass"/>
                <a:ea typeface="Overpass"/>
              </a:rPr>
              <a:t>On these...</a:t>
            </a:r>
            <a:br/>
            <a:endParaRPr b="0" lang="en-US" sz="1200" spc="-1" strike="noStrike">
              <a:latin typeface="Arial"/>
            </a:endParaRPr>
          </a:p>
        </p:txBody>
      </p:sp>
      <p:sp>
        <p:nvSpPr>
          <p:cNvPr id="548" name="CustomShape 12"/>
          <p:cNvSpPr/>
          <p:nvPr/>
        </p:nvSpPr>
        <p:spPr>
          <a:xfrm>
            <a:off x="2412720" y="3087360"/>
            <a:ext cx="1317960" cy="56952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" sz="900" spc="-1" strike="noStrike">
                <a:solidFill>
                  <a:srgbClr val="434343"/>
                </a:solidFill>
                <a:latin typeface="Overpass"/>
                <a:ea typeface="Overpass"/>
              </a:rPr>
              <a:t>Load Balancers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549" name="CustomShape 13"/>
          <p:cNvSpPr/>
          <p:nvPr/>
        </p:nvSpPr>
        <p:spPr>
          <a:xfrm>
            <a:off x="3866040" y="3087360"/>
            <a:ext cx="1317960" cy="56952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" sz="900" spc="-1" strike="noStrike">
                <a:solidFill>
                  <a:srgbClr val="434343"/>
                </a:solidFill>
                <a:latin typeface="Overpass"/>
                <a:ea typeface="Overpass"/>
              </a:rPr>
              <a:t>Applications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550" name="CustomShape 14"/>
          <p:cNvSpPr/>
          <p:nvPr/>
        </p:nvSpPr>
        <p:spPr>
          <a:xfrm>
            <a:off x="5319720" y="3087360"/>
            <a:ext cx="1317960" cy="56952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" sz="900" spc="-1" strike="noStrike">
                <a:solidFill>
                  <a:srgbClr val="434343"/>
                </a:solidFill>
                <a:latin typeface="Overpass"/>
                <a:ea typeface="Overpass"/>
              </a:rPr>
              <a:t>Containers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551" name="CustomShape 15"/>
          <p:cNvSpPr/>
          <p:nvPr/>
        </p:nvSpPr>
        <p:spPr>
          <a:xfrm>
            <a:off x="6773040" y="3087360"/>
            <a:ext cx="1317960" cy="56952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" sz="900" spc="-1" strike="noStrike">
                <a:solidFill>
                  <a:srgbClr val="434343"/>
                </a:solidFill>
                <a:latin typeface="Overpass"/>
                <a:ea typeface="Overpass"/>
              </a:rPr>
              <a:t>Clouds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552" name="CustomShape 16"/>
          <p:cNvSpPr/>
          <p:nvPr/>
        </p:nvSpPr>
        <p:spPr>
          <a:xfrm>
            <a:off x="959040" y="3773160"/>
            <a:ext cx="1317960" cy="56952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" sz="900" spc="-1" strike="noStrike">
                <a:solidFill>
                  <a:srgbClr val="434343"/>
                </a:solidFill>
                <a:latin typeface="Overpass"/>
                <a:ea typeface="Overpass"/>
              </a:rPr>
              <a:t>Servers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553" name="CustomShape 17"/>
          <p:cNvSpPr/>
          <p:nvPr/>
        </p:nvSpPr>
        <p:spPr>
          <a:xfrm>
            <a:off x="2412720" y="3773160"/>
            <a:ext cx="1317960" cy="56952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" sz="900" spc="-1" strike="noStrike">
                <a:solidFill>
                  <a:srgbClr val="434343"/>
                </a:solidFill>
                <a:latin typeface="Overpass"/>
                <a:ea typeface="Overpass"/>
              </a:rPr>
              <a:t>Infrastructure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554" name="CustomShape 18"/>
          <p:cNvSpPr/>
          <p:nvPr/>
        </p:nvSpPr>
        <p:spPr>
          <a:xfrm>
            <a:off x="3866040" y="3773160"/>
            <a:ext cx="1317960" cy="56952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" sz="900" spc="-1" strike="noStrike">
                <a:solidFill>
                  <a:srgbClr val="434343"/>
                </a:solidFill>
                <a:latin typeface="Overpass"/>
                <a:ea typeface="Overpass"/>
              </a:rPr>
              <a:t>Storage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555" name="CustomShape 19"/>
          <p:cNvSpPr/>
          <p:nvPr/>
        </p:nvSpPr>
        <p:spPr>
          <a:xfrm>
            <a:off x="6773040" y="3773160"/>
            <a:ext cx="1317960" cy="56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" sz="900" spc="-1" strike="noStrike">
                <a:solidFill>
                  <a:srgbClr val="666666"/>
                </a:solidFill>
                <a:latin typeface="Overpass"/>
                <a:ea typeface="Overpass"/>
              </a:rPr>
              <a:t>And more...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556" name="CustomShape 20"/>
          <p:cNvSpPr/>
          <p:nvPr/>
        </p:nvSpPr>
        <p:spPr>
          <a:xfrm>
            <a:off x="5319720" y="3773160"/>
            <a:ext cx="1317960" cy="56952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" sz="900" spc="-1" strike="noStrike">
                <a:solidFill>
                  <a:srgbClr val="434343"/>
                </a:solidFill>
                <a:latin typeface="Overpass"/>
                <a:ea typeface="Overpass"/>
              </a:rPr>
              <a:t>Network Devices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7" name="Group 1"/>
          <p:cNvGrpSpPr/>
          <p:nvPr/>
        </p:nvGrpSpPr>
        <p:grpSpPr>
          <a:xfrm>
            <a:off x="517320" y="889200"/>
            <a:ext cx="5884560" cy="3483720"/>
            <a:chOff x="517320" y="889200"/>
            <a:chExt cx="5884560" cy="3483720"/>
          </a:xfrm>
        </p:grpSpPr>
        <p:pic>
          <p:nvPicPr>
            <p:cNvPr id="558" name="Google Shape;332;p88" descr="cloud.eps"/>
            <p:cNvPicPr/>
            <p:nvPr/>
          </p:nvPicPr>
          <p:blipFill>
            <a:blip r:embed="rId1"/>
            <a:stretch/>
          </p:blipFill>
          <p:spPr>
            <a:xfrm>
              <a:off x="4757040" y="999000"/>
              <a:ext cx="1644840" cy="847440"/>
            </a:xfrm>
            <a:prstGeom prst="rect">
              <a:avLst/>
            </a:prstGeom>
            <a:ln>
              <a:noFill/>
            </a:ln>
          </p:spPr>
        </p:pic>
        <p:sp>
          <p:nvSpPr>
            <p:cNvPr id="559" name="CustomShape 2"/>
            <p:cNvSpPr/>
            <p:nvPr/>
          </p:nvSpPr>
          <p:spPr>
            <a:xfrm>
              <a:off x="2207160" y="2098440"/>
              <a:ext cx="2539080" cy="2093400"/>
            </a:xfrm>
            <a:prstGeom prst="rect">
              <a:avLst/>
            </a:prstGeom>
            <a:solidFill>
              <a:srgbClr val="f2f2f2"/>
            </a:solidFill>
            <a:ln w="2844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0" name="CustomShape 3"/>
            <p:cNvSpPr/>
            <p:nvPr/>
          </p:nvSpPr>
          <p:spPr>
            <a:xfrm>
              <a:off x="2207160" y="2098440"/>
              <a:ext cx="2539080" cy="304200"/>
            </a:xfrm>
            <a:prstGeom prst="rect">
              <a:avLst/>
            </a:prstGeom>
            <a:solidFill>
              <a:srgbClr val="4cb1b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1" name="CustomShape 4"/>
            <p:cNvSpPr/>
            <p:nvPr/>
          </p:nvSpPr>
          <p:spPr>
            <a:xfrm>
              <a:off x="4982400" y="1994760"/>
              <a:ext cx="360" cy="2323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d9d9d9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2" name="CustomShape 5"/>
            <p:cNvSpPr/>
            <p:nvPr/>
          </p:nvSpPr>
          <p:spPr>
            <a:xfrm>
              <a:off x="2218320" y="2146680"/>
              <a:ext cx="2437920" cy="205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" sz="1000" spc="-1" strike="noStrike">
                  <a:solidFill>
                    <a:srgbClr val="ffffff"/>
                  </a:solidFill>
                  <a:latin typeface="Open Sans"/>
                  <a:ea typeface="Open Sans"/>
                </a:rPr>
                <a:t>ANSIBLE’S AUTOMATION ENGINE</a:t>
              </a:r>
              <a:endParaRPr b="0" lang="en-US" sz="1000" spc="-1" strike="noStrike">
                <a:latin typeface="Arial"/>
              </a:endParaRPr>
            </a:p>
          </p:txBody>
        </p:sp>
        <p:pic>
          <p:nvPicPr>
            <p:cNvPr id="563" name="Google Shape;337;p88" descr="db.eps"/>
            <p:cNvPicPr/>
            <p:nvPr/>
          </p:nvPicPr>
          <p:blipFill>
            <a:blip r:embed="rId2"/>
            <a:stretch/>
          </p:blipFill>
          <p:spPr>
            <a:xfrm>
              <a:off x="2882520" y="1009800"/>
              <a:ext cx="730440" cy="626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64" name="CustomShape 6"/>
            <p:cNvSpPr/>
            <p:nvPr/>
          </p:nvSpPr>
          <p:spPr>
            <a:xfrm>
              <a:off x="2952000" y="1030680"/>
              <a:ext cx="591120" cy="169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" sz="800" spc="-1" strike="noStrike">
                  <a:solidFill>
                    <a:srgbClr val="ffffff"/>
                  </a:solidFill>
                  <a:latin typeface="Open Sans"/>
                  <a:ea typeface="Open Sans"/>
                </a:rPr>
                <a:t>CMDB </a:t>
              </a:r>
              <a:endParaRPr b="0" lang="en-US" sz="800" spc="-1" strike="noStrike">
                <a:latin typeface="Arial"/>
              </a:endParaRPr>
            </a:p>
          </p:txBody>
        </p:sp>
        <p:sp>
          <p:nvSpPr>
            <p:cNvPr id="565" name="CustomShape 7"/>
            <p:cNvSpPr/>
            <p:nvPr/>
          </p:nvSpPr>
          <p:spPr>
            <a:xfrm flipH="1" rot="10800000">
              <a:off x="1402560" y="3697560"/>
              <a:ext cx="730440" cy="6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6" name="CustomShape 8"/>
            <p:cNvSpPr/>
            <p:nvPr/>
          </p:nvSpPr>
          <p:spPr>
            <a:xfrm>
              <a:off x="4782960" y="2783520"/>
              <a:ext cx="4662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7" name="CustomShape 9"/>
            <p:cNvSpPr/>
            <p:nvPr/>
          </p:nvSpPr>
          <p:spPr>
            <a:xfrm>
              <a:off x="4782960" y="3647160"/>
              <a:ext cx="4662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8" name="CustomShape 10"/>
            <p:cNvSpPr/>
            <p:nvPr/>
          </p:nvSpPr>
          <p:spPr>
            <a:xfrm>
              <a:off x="1166760" y="3202560"/>
              <a:ext cx="9666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9" name="CustomShape 11"/>
            <p:cNvSpPr/>
            <p:nvPr/>
          </p:nvSpPr>
          <p:spPr>
            <a:xfrm>
              <a:off x="1078560" y="3017880"/>
              <a:ext cx="360" cy="332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0" name="CustomShape 12"/>
            <p:cNvSpPr/>
            <p:nvPr/>
          </p:nvSpPr>
          <p:spPr>
            <a:xfrm>
              <a:off x="1170000" y="3015360"/>
              <a:ext cx="360" cy="192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1" name="CustomShape 13"/>
            <p:cNvSpPr/>
            <p:nvPr/>
          </p:nvSpPr>
          <p:spPr>
            <a:xfrm flipH="1" rot="10800000">
              <a:off x="1738080" y="2853720"/>
              <a:ext cx="396360" cy="5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2" name="CustomShape 14"/>
            <p:cNvSpPr/>
            <p:nvPr/>
          </p:nvSpPr>
          <p:spPr>
            <a:xfrm>
              <a:off x="1744200" y="1798920"/>
              <a:ext cx="360" cy="1065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3" name="CustomShape 15"/>
            <p:cNvSpPr/>
            <p:nvPr/>
          </p:nvSpPr>
          <p:spPr>
            <a:xfrm>
              <a:off x="1947240" y="2575800"/>
              <a:ext cx="1864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4" name="CustomShape 16"/>
            <p:cNvSpPr/>
            <p:nvPr/>
          </p:nvSpPr>
          <p:spPr>
            <a:xfrm>
              <a:off x="1957680" y="1888200"/>
              <a:ext cx="360" cy="687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5" name="CustomShape 17"/>
            <p:cNvSpPr/>
            <p:nvPr/>
          </p:nvSpPr>
          <p:spPr>
            <a:xfrm rot="10800000">
              <a:off x="1947600" y="1887480"/>
              <a:ext cx="13028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6" name="CustomShape 18"/>
            <p:cNvSpPr/>
            <p:nvPr/>
          </p:nvSpPr>
          <p:spPr>
            <a:xfrm>
              <a:off x="3250440" y="1703880"/>
              <a:ext cx="360" cy="192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77" name="Group 19"/>
            <p:cNvGrpSpPr/>
            <p:nvPr/>
          </p:nvGrpSpPr>
          <p:grpSpPr>
            <a:xfrm>
              <a:off x="517320" y="2152440"/>
              <a:ext cx="1158840" cy="770400"/>
              <a:chOff x="517320" y="2152440"/>
              <a:chExt cx="1158840" cy="770400"/>
            </a:xfrm>
          </p:grpSpPr>
          <p:pic>
            <p:nvPicPr>
              <p:cNvPr id="578" name="Google Shape;352;p88" descr="DevOps-Team.eps"/>
              <p:cNvPicPr/>
              <p:nvPr/>
            </p:nvPicPr>
            <p:blipFill>
              <a:blip r:embed="rId3"/>
              <a:stretch/>
            </p:blipFill>
            <p:spPr>
              <a:xfrm>
                <a:off x="641520" y="2152440"/>
                <a:ext cx="906120" cy="61704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579" name="CustomShape 20"/>
              <p:cNvSpPr/>
              <p:nvPr/>
            </p:nvSpPr>
            <p:spPr>
              <a:xfrm>
                <a:off x="517320" y="2769840"/>
                <a:ext cx="1158840" cy="153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" sz="800" spc="-1" strike="noStrike">
                    <a:solidFill>
                      <a:srgbClr val="414e55"/>
                    </a:solidFill>
                    <a:latin typeface="Open Sans"/>
                    <a:ea typeface="Open Sans"/>
                  </a:rPr>
                  <a:t>USERS</a:t>
                </a:r>
                <a:endParaRPr b="0" lang="en-US" sz="800" spc="-1" strike="noStrike">
                  <a:latin typeface="Arial"/>
                </a:endParaRPr>
              </a:p>
            </p:txBody>
          </p:sp>
        </p:grpSp>
        <p:sp>
          <p:nvSpPr>
            <p:cNvPr id="580" name="CustomShape 21"/>
            <p:cNvSpPr/>
            <p:nvPr/>
          </p:nvSpPr>
          <p:spPr>
            <a:xfrm>
              <a:off x="2467080" y="3070080"/>
              <a:ext cx="911160" cy="164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INVENTORY</a:t>
              </a:r>
              <a:endParaRPr b="0" lang="en-US" sz="800" spc="-1" strike="noStrike">
                <a:latin typeface="Arial"/>
              </a:endParaRPr>
            </a:p>
          </p:txBody>
        </p:sp>
        <p:pic>
          <p:nvPicPr>
            <p:cNvPr id="581" name="Google Shape;355;p88" descr="hosts.eps"/>
            <p:cNvPicPr/>
            <p:nvPr/>
          </p:nvPicPr>
          <p:blipFill>
            <a:blip r:embed="rId4"/>
            <a:stretch/>
          </p:blipFill>
          <p:spPr>
            <a:xfrm>
              <a:off x="5328720" y="2570040"/>
              <a:ext cx="457200" cy="387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582" name="CustomShape 22"/>
            <p:cNvSpPr/>
            <p:nvPr/>
          </p:nvSpPr>
          <p:spPr>
            <a:xfrm>
              <a:off x="5088600" y="2993040"/>
              <a:ext cx="911160" cy="153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HOSTS</a:t>
              </a:r>
              <a:endParaRPr b="0" lang="en-US" sz="800" spc="-1" strike="noStrike">
                <a:latin typeface="Arial"/>
              </a:endParaRPr>
            </a:p>
          </p:txBody>
        </p:sp>
        <p:sp>
          <p:nvSpPr>
            <p:cNvPr id="583" name="CustomShape 23"/>
            <p:cNvSpPr/>
            <p:nvPr/>
          </p:nvSpPr>
          <p:spPr>
            <a:xfrm>
              <a:off x="5087520" y="3909240"/>
              <a:ext cx="911160" cy="267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NETWORK DEVICES</a:t>
              </a:r>
              <a:endParaRPr b="0" lang="en-US" sz="800" spc="-1" strike="noStrike">
                <a:latin typeface="Arial"/>
              </a:endParaRPr>
            </a:p>
          </p:txBody>
        </p:sp>
        <p:pic>
          <p:nvPicPr>
            <p:cNvPr id="584" name="Google Shape;358;p88" descr="networking.eps"/>
            <p:cNvPicPr/>
            <p:nvPr/>
          </p:nvPicPr>
          <p:blipFill>
            <a:blip r:embed="rId5"/>
            <a:stretch/>
          </p:blipFill>
          <p:spPr>
            <a:xfrm>
              <a:off x="5334480" y="3445200"/>
              <a:ext cx="439200" cy="439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85" name="CustomShape 24"/>
            <p:cNvSpPr/>
            <p:nvPr/>
          </p:nvSpPr>
          <p:spPr>
            <a:xfrm>
              <a:off x="3659400" y="3828960"/>
              <a:ext cx="730440" cy="164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" sz="800" spc="-1" strike="noStrike">
                  <a:solidFill>
                    <a:srgbClr val="424c55"/>
                  </a:solidFill>
                  <a:latin typeface="Open Sans"/>
                  <a:ea typeface="Open Sans"/>
                </a:rPr>
                <a:t>PLUGINS</a:t>
              </a:r>
              <a:endParaRPr b="0" lang="en-US" sz="800" spc="-1" strike="noStrike">
                <a:latin typeface="Arial"/>
              </a:endParaRPr>
            </a:p>
          </p:txBody>
        </p:sp>
        <p:pic>
          <p:nvPicPr>
            <p:cNvPr id="586" name="Google Shape;360;p88" descr="inventory.eps"/>
            <p:cNvPicPr/>
            <p:nvPr/>
          </p:nvPicPr>
          <p:blipFill>
            <a:blip r:embed="rId6"/>
            <a:stretch/>
          </p:blipFill>
          <p:spPr>
            <a:xfrm>
              <a:off x="2707920" y="2599920"/>
              <a:ext cx="412560" cy="441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87" name="Google Shape;361;p88" descr="api.eps"/>
            <p:cNvPicPr/>
            <p:nvPr/>
          </p:nvPicPr>
          <p:blipFill>
            <a:blip r:embed="rId7"/>
            <a:stretch/>
          </p:blipFill>
          <p:spPr>
            <a:xfrm>
              <a:off x="3766680" y="2615040"/>
              <a:ext cx="464760" cy="43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588" name="CustomShape 25"/>
            <p:cNvSpPr/>
            <p:nvPr/>
          </p:nvSpPr>
          <p:spPr>
            <a:xfrm>
              <a:off x="3796920" y="3074040"/>
              <a:ext cx="466200" cy="164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" sz="800" spc="-1" strike="noStrike">
                  <a:solidFill>
                    <a:srgbClr val="424c55"/>
                  </a:solidFill>
                  <a:latin typeface="Open Sans"/>
                  <a:ea typeface="Open Sans"/>
                </a:rPr>
                <a:t>API</a:t>
              </a:r>
              <a:endParaRPr b="0" lang="en-US" sz="800" spc="-1" strike="noStrike">
                <a:latin typeface="Arial"/>
              </a:endParaRPr>
            </a:p>
          </p:txBody>
        </p:sp>
        <p:pic>
          <p:nvPicPr>
            <p:cNvPr id="589" name="Google Shape;363;p88" descr="plugin.eps"/>
            <p:cNvPicPr/>
            <p:nvPr/>
          </p:nvPicPr>
          <p:blipFill>
            <a:blip r:embed="rId8"/>
            <a:stretch/>
          </p:blipFill>
          <p:spPr>
            <a:xfrm>
              <a:off x="3735720" y="3425760"/>
              <a:ext cx="551160" cy="370440"/>
            </a:xfrm>
            <a:prstGeom prst="rect">
              <a:avLst/>
            </a:prstGeom>
            <a:ln>
              <a:noFill/>
            </a:ln>
          </p:spPr>
        </p:pic>
        <p:sp>
          <p:nvSpPr>
            <p:cNvPr id="590" name="CustomShape 26"/>
            <p:cNvSpPr/>
            <p:nvPr/>
          </p:nvSpPr>
          <p:spPr>
            <a:xfrm>
              <a:off x="2453760" y="3828240"/>
              <a:ext cx="911160" cy="164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" sz="800" spc="-1" strike="noStrike">
                  <a:solidFill>
                    <a:srgbClr val="424c55"/>
                  </a:solidFill>
                  <a:latin typeface="Open Sans"/>
                  <a:ea typeface="Open Sans"/>
                </a:rPr>
                <a:t>MODULES</a:t>
              </a:r>
              <a:endParaRPr b="0" lang="en-US" sz="800" spc="-1" strike="noStrike">
                <a:latin typeface="Arial"/>
              </a:endParaRPr>
            </a:p>
          </p:txBody>
        </p:sp>
        <p:pic>
          <p:nvPicPr>
            <p:cNvPr id="591" name="Google Shape;365;p88" descr="tools.eps"/>
            <p:cNvPicPr/>
            <p:nvPr/>
          </p:nvPicPr>
          <p:blipFill>
            <a:blip r:embed="rId9"/>
            <a:stretch/>
          </p:blipFill>
          <p:spPr>
            <a:xfrm>
              <a:off x="2740320" y="3442320"/>
              <a:ext cx="359640" cy="358560"/>
            </a:xfrm>
            <a:prstGeom prst="rect">
              <a:avLst/>
            </a:prstGeom>
            <a:ln>
              <a:noFill/>
            </a:ln>
          </p:spPr>
        </p:pic>
        <p:sp>
          <p:nvSpPr>
            <p:cNvPr id="592" name="CustomShape 27"/>
            <p:cNvSpPr/>
            <p:nvPr/>
          </p:nvSpPr>
          <p:spPr>
            <a:xfrm>
              <a:off x="4836240" y="1302120"/>
              <a:ext cx="1441800" cy="248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PUBLIC / PRIVATE</a:t>
              </a:r>
              <a:br/>
              <a:r>
                <a:rPr b="1" lang="en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CLOUD</a:t>
              </a:r>
              <a:endParaRPr b="0" lang="en-US" sz="800" spc="-1" strike="noStrike">
                <a:latin typeface="Arial"/>
              </a:endParaRPr>
            </a:p>
          </p:txBody>
        </p:sp>
        <p:sp>
          <p:nvSpPr>
            <p:cNvPr id="593" name="CustomShape 28"/>
            <p:cNvSpPr/>
            <p:nvPr/>
          </p:nvSpPr>
          <p:spPr>
            <a:xfrm rot="10800000">
              <a:off x="5592960" y="1912320"/>
              <a:ext cx="360" cy="297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4" name="CustomShape 29"/>
            <p:cNvSpPr/>
            <p:nvPr/>
          </p:nvSpPr>
          <p:spPr>
            <a:xfrm>
              <a:off x="4818600" y="2208600"/>
              <a:ext cx="7747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595" name="Google Shape;369;p88" descr="cloud.eps"/>
            <p:cNvPicPr/>
            <p:nvPr/>
          </p:nvPicPr>
          <p:blipFill>
            <a:blip r:embed="rId10"/>
            <a:stretch/>
          </p:blipFill>
          <p:spPr>
            <a:xfrm>
              <a:off x="921600" y="889200"/>
              <a:ext cx="1644840" cy="847440"/>
            </a:xfrm>
            <a:prstGeom prst="rect">
              <a:avLst/>
            </a:prstGeom>
            <a:ln>
              <a:noFill/>
            </a:ln>
          </p:spPr>
        </p:pic>
        <p:sp>
          <p:nvSpPr>
            <p:cNvPr id="596" name="CustomShape 30"/>
            <p:cNvSpPr/>
            <p:nvPr/>
          </p:nvSpPr>
          <p:spPr>
            <a:xfrm>
              <a:off x="990360" y="1191960"/>
              <a:ext cx="1441800" cy="248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PUBLIC / PRIVATE</a:t>
              </a:r>
              <a:br/>
              <a:r>
                <a:rPr b="1" lang="en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CLOUD</a:t>
              </a:r>
              <a:endParaRPr b="0" lang="en-US" sz="800" spc="-1" strike="noStrike">
                <a:latin typeface="Arial"/>
              </a:endParaRPr>
            </a:p>
          </p:txBody>
        </p:sp>
        <p:grpSp>
          <p:nvGrpSpPr>
            <p:cNvPr id="597" name="Group 31"/>
            <p:cNvGrpSpPr/>
            <p:nvPr/>
          </p:nvGrpSpPr>
          <p:grpSpPr>
            <a:xfrm>
              <a:off x="517320" y="3300480"/>
              <a:ext cx="1158840" cy="1072440"/>
              <a:chOff x="517320" y="3300480"/>
              <a:chExt cx="1158840" cy="1072440"/>
            </a:xfrm>
          </p:grpSpPr>
          <p:sp>
            <p:nvSpPr>
              <p:cNvPr id="598" name="CustomShape 32"/>
              <p:cNvSpPr/>
              <p:nvPr/>
            </p:nvSpPr>
            <p:spPr>
              <a:xfrm>
                <a:off x="517320" y="4075560"/>
                <a:ext cx="1158840" cy="2973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" sz="800" spc="-1" strike="noStrike">
                    <a:solidFill>
                      <a:srgbClr val="414e55"/>
                    </a:solidFill>
                    <a:latin typeface="Open Sans"/>
                    <a:ea typeface="Open Sans"/>
                  </a:rPr>
                  <a:t>ANSIBLE PLAYBOOK</a:t>
                </a:r>
                <a:endParaRPr b="0" lang="en-US" sz="800" spc="-1" strike="noStrike">
                  <a:latin typeface="Arial"/>
                </a:endParaRPr>
              </a:p>
            </p:txBody>
          </p:sp>
          <p:pic>
            <p:nvPicPr>
              <p:cNvPr id="599" name="Google Shape;373;p88" descr=""/>
              <p:cNvPicPr/>
              <p:nvPr/>
            </p:nvPicPr>
            <p:blipFill>
              <a:blip r:embed="rId11"/>
              <a:stretch/>
            </p:blipFill>
            <p:spPr>
              <a:xfrm>
                <a:off x="709560" y="3300480"/>
                <a:ext cx="774720" cy="77472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600" name="Group 33"/>
          <p:cNvGrpSpPr/>
          <p:nvPr/>
        </p:nvGrpSpPr>
        <p:grpSpPr>
          <a:xfrm>
            <a:off x="264600" y="545760"/>
            <a:ext cx="8910000" cy="4178880"/>
            <a:chOff x="264600" y="545760"/>
            <a:chExt cx="8910000" cy="4178880"/>
          </a:xfrm>
        </p:grpSpPr>
        <p:sp>
          <p:nvSpPr>
            <p:cNvPr id="601" name="CustomShape 34"/>
            <p:cNvSpPr/>
            <p:nvPr/>
          </p:nvSpPr>
          <p:spPr>
            <a:xfrm>
              <a:off x="264600" y="545760"/>
              <a:ext cx="8879040" cy="40269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602" name="Google Shape;376;p88" descr="cloud.eps"/>
            <p:cNvPicPr/>
            <p:nvPr/>
          </p:nvPicPr>
          <p:blipFill>
            <a:blip r:embed="rId12"/>
            <a:stretch/>
          </p:blipFill>
          <p:spPr>
            <a:xfrm>
              <a:off x="4757040" y="999000"/>
              <a:ext cx="1644840" cy="847440"/>
            </a:xfrm>
            <a:prstGeom prst="rect">
              <a:avLst/>
            </a:prstGeom>
            <a:ln>
              <a:noFill/>
            </a:ln>
          </p:spPr>
        </p:pic>
        <p:sp>
          <p:nvSpPr>
            <p:cNvPr id="603" name="CustomShape 35"/>
            <p:cNvSpPr/>
            <p:nvPr/>
          </p:nvSpPr>
          <p:spPr>
            <a:xfrm>
              <a:off x="2207160" y="2098440"/>
              <a:ext cx="2539080" cy="2093400"/>
            </a:xfrm>
            <a:prstGeom prst="rect">
              <a:avLst/>
            </a:prstGeom>
            <a:solidFill>
              <a:srgbClr val="f2f2f2"/>
            </a:solidFill>
            <a:ln w="2844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4" name="CustomShape 36"/>
            <p:cNvSpPr/>
            <p:nvPr/>
          </p:nvSpPr>
          <p:spPr>
            <a:xfrm>
              <a:off x="2207160" y="2098440"/>
              <a:ext cx="2539080" cy="304200"/>
            </a:xfrm>
            <a:prstGeom prst="rect">
              <a:avLst/>
            </a:prstGeom>
            <a:solidFill>
              <a:srgbClr val="4cb1b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5" name="CustomShape 37"/>
            <p:cNvSpPr/>
            <p:nvPr/>
          </p:nvSpPr>
          <p:spPr>
            <a:xfrm>
              <a:off x="4982400" y="1994760"/>
              <a:ext cx="360" cy="2323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d9d9d9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6" name="CustomShape 38"/>
            <p:cNvSpPr/>
            <p:nvPr/>
          </p:nvSpPr>
          <p:spPr>
            <a:xfrm>
              <a:off x="2218320" y="2146680"/>
              <a:ext cx="2437920" cy="205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" sz="1000" spc="-1" strike="noStrike">
                  <a:solidFill>
                    <a:srgbClr val="ffffff"/>
                  </a:solidFill>
                  <a:latin typeface="Open Sans"/>
                  <a:ea typeface="Open Sans"/>
                </a:rPr>
                <a:t>ANSIBLE’S AUTOMATION ENGINE</a:t>
              </a:r>
              <a:endParaRPr b="0" lang="en-US" sz="1000" spc="-1" strike="noStrike">
                <a:latin typeface="Arial"/>
              </a:endParaRPr>
            </a:p>
          </p:txBody>
        </p:sp>
        <p:pic>
          <p:nvPicPr>
            <p:cNvPr id="607" name="Google Shape;381;p88" descr="db.eps"/>
            <p:cNvPicPr/>
            <p:nvPr/>
          </p:nvPicPr>
          <p:blipFill>
            <a:blip r:embed="rId13"/>
            <a:stretch/>
          </p:blipFill>
          <p:spPr>
            <a:xfrm>
              <a:off x="2882520" y="1009800"/>
              <a:ext cx="730440" cy="626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608" name="CustomShape 39"/>
            <p:cNvSpPr/>
            <p:nvPr/>
          </p:nvSpPr>
          <p:spPr>
            <a:xfrm>
              <a:off x="2952000" y="1030680"/>
              <a:ext cx="591120" cy="169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" sz="800" spc="-1" strike="noStrike">
                  <a:solidFill>
                    <a:srgbClr val="ffffff"/>
                  </a:solidFill>
                  <a:latin typeface="Open Sans"/>
                  <a:ea typeface="Open Sans"/>
                </a:rPr>
                <a:t>CMDB </a:t>
              </a:r>
              <a:endParaRPr b="0" lang="en-US" sz="800" spc="-1" strike="noStrike">
                <a:latin typeface="Arial"/>
              </a:endParaRPr>
            </a:p>
          </p:txBody>
        </p:sp>
        <p:sp>
          <p:nvSpPr>
            <p:cNvPr id="609" name="CustomShape 40"/>
            <p:cNvSpPr/>
            <p:nvPr/>
          </p:nvSpPr>
          <p:spPr>
            <a:xfrm flipH="1" rot="10800000">
              <a:off x="1402560" y="3697920"/>
              <a:ext cx="730440" cy="6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0" name="CustomShape 41"/>
            <p:cNvSpPr/>
            <p:nvPr/>
          </p:nvSpPr>
          <p:spPr>
            <a:xfrm>
              <a:off x="4782960" y="2783520"/>
              <a:ext cx="4665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1" name="CustomShape 42"/>
            <p:cNvSpPr/>
            <p:nvPr/>
          </p:nvSpPr>
          <p:spPr>
            <a:xfrm>
              <a:off x="4782960" y="3647160"/>
              <a:ext cx="4665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2" name="CustomShape 43"/>
            <p:cNvSpPr/>
            <p:nvPr/>
          </p:nvSpPr>
          <p:spPr>
            <a:xfrm>
              <a:off x="1166760" y="3202560"/>
              <a:ext cx="9666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3" name="CustomShape 44"/>
            <p:cNvSpPr/>
            <p:nvPr/>
          </p:nvSpPr>
          <p:spPr>
            <a:xfrm>
              <a:off x="1170000" y="3015360"/>
              <a:ext cx="360" cy="192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4" name="CustomShape 45"/>
            <p:cNvSpPr/>
            <p:nvPr/>
          </p:nvSpPr>
          <p:spPr>
            <a:xfrm flipH="1" rot="10800000">
              <a:off x="1738440" y="2853720"/>
              <a:ext cx="396720" cy="5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5" name="CustomShape 46"/>
            <p:cNvSpPr/>
            <p:nvPr/>
          </p:nvSpPr>
          <p:spPr>
            <a:xfrm>
              <a:off x="1744200" y="1798920"/>
              <a:ext cx="360" cy="1065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6" name="CustomShape 47"/>
            <p:cNvSpPr/>
            <p:nvPr/>
          </p:nvSpPr>
          <p:spPr>
            <a:xfrm>
              <a:off x="1947240" y="2575800"/>
              <a:ext cx="1864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7" name="CustomShape 48"/>
            <p:cNvSpPr/>
            <p:nvPr/>
          </p:nvSpPr>
          <p:spPr>
            <a:xfrm>
              <a:off x="1957680" y="1888200"/>
              <a:ext cx="360" cy="687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8" name="CustomShape 49"/>
            <p:cNvSpPr/>
            <p:nvPr/>
          </p:nvSpPr>
          <p:spPr>
            <a:xfrm rot="10800000">
              <a:off x="1947600" y="1887480"/>
              <a:ext cx="13028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9" name="CustomShape 50"/>
            <p:cNvSpPr/>
            <p:nvPr/>
          </p:nvSpPr>
          <p:spPr>
            <a:xfrm>
              <a:off x="3250440" y="1703880"/>
              <a:ext cx="360" cy="192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0" name="CustomShape 51"/>
            <p:cNvSpPr/>
            <p:nvPr/>
          </p:nvSpPr>
          <p:spPr>
            <a:xfrm>
              <a:off x="2467080" y="3070080"/>
              <a:ext cx="911160" cy="164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INVENTORY</a:t>
              </a:r>
              <a:endParaRPr b="0" lang="en-US" sz="800" spc="-1" strike="noStrike">
                <a:latin typeface="Arial"/>
              </a:endParaRPr>
            </a:p>
          </p:txBody>
        </p:sp>
        <p:pic>
          <p:nvPicPr>
            <p:cNvPr id="621" name="Google Shape;395;p88" descr="hosts.eps"/>
            <p:cNvPicPr/>
            <p:nvPr/>
          </p:nvPicPr>
          <p:blipFill>
            <a:blip r:embed="rId14"/>
            <a:stretch/>
          </p:blipFill>
          <p:spPr>
            <a:xfrm>
              <a:off x="5328720" y="2570040"/>
              <a:ext cx="457200" cy="387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622" name="CustomShape 52"/>
            <p:cNvSpPr/>
            <p:nvPr/>
          </p:nvSpPr>
          <p:spPr>
            <a:xfrm>
              <a:off x="5088600" y="2993040"/>
              <a:ext cx="911160" cy="153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HOSTS</a:t>
              </a:r>
              <a:endParaRPr b="0" lang="en-US" sz="800" spc="-1" strike="noStrike">
                <a:latin typeface="Arial"/>
              </a:endParaRPr>
            </a:p>
          </p:txBody>
        </p:sp>
        <p:sp>
          <p:nvSpPr>
            <p:cNvPr id="623" name="CustomShape 53"/>
            <p:cNvSpPr/>
            <p:nvPr/>
          </p:nvSpPr>
          <p:spPr>
            <a:xfrm>
              <a:off x="5087520" y="3909240"/>
              <a:ext cx="911160" cy="267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NETWORK DEVICES</a:t>
              </a:r>
              <a:endParaRPr b="0" lang="en-US" sz="800" spc="-1" strike="noStrike">
                <a:latin typeface="Arial"/>
              </a:endParaRPr>
            </a:p>
          </p:txBody>
        </p:sp>
        <p:pic>
          <p:nvPicPr>
            <p:cNvPr id="624" name="Google Shape;398;p88" descr="networking.eps"/>
            <p:cNvPicPr/>
            <p:nvPr/>
          </p:nvPicPr>
          <p:blipFill>
            <a:blip r:embed="rId15"/>
            <a:stretch/>
          </p:blipFill>
          <p:spPr>
            <a:xfrm>
              <a:off x="5334480" y="3445200"/>
              <a:ext cx="439200" cy="439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625" name="CustomShape 54"/>
            <p:cNvSpPr/>
            <p:nvPr/>
          </p:nvSpPr>
          <p:spPr>
            <a:xfrm>
              <a:off x="3659400" y="3828960"/>
              <a:ext cx="730440" cy="164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" sz="800" spc="-1" strike="noStrike">
                  <a:solidFill>
                    <a:srgbClr val="424c55"/>
                  </a:solidFill>
                  <a:latin typeface="Open Sans"/>
                  <a:ea typeface="Open Sans"/>
                </a:rPr>
                <a:t>PLUGINS</a:t>
              </a:r>
              <a:endParaRPr b="0" lang="en-US" sz="800" spc="-1" strike="noStrike">
                <a:latin typeface="Arial"/>
              </a:endParaRPr>
            </a:p>
          </p:txBody>
        </p:sp>
        <p:pic>
          <p:nvPicPr>
            <p:cNvPr id="626" name="Google Shape;400;p88" descr="inventory.eps"/>
            <p:cNvPicPr/>
            <p:nvPr/>
          </p:nvPicPr>
          <p:blipFill>
            <a:blip r:embed="rId16"/>
            <a:stretch/>
          </p:blipFill>
          <p:spPr>
            <a:xfrm>
              <a:off x="2707920" y="2599920"/>
              <a:ext cx="412920" cy="441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27" name="Google Shape;401;p88" descr="api.eps"/>
            <p:cNvPicPr/>
            <p:nvPr/>
          </p:nvPicPr>
          <p:blipFill>
            <a:blip r:embed="rId17"/>
            <a:stretch/>
          </p:blipFill>
          <p:spPr>
            <a:xfrm>
              <a:off x="3766680" y="2615040"/>
              <a:ext cx="464760" cy="43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628" name="CustomShape 55"/>
            <p:cNvSpPr/>
            <p:nvPr/>
          </p:nvSpPr>
          <p:spPr>
            <a:xfrm>
              <a:off x="3796920" y="3074040"/>
              <a:ext cx="466560" cy="164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" sz="800" spc="-1" strike="noStrike">
                  <a:solidFill>
                    <a:srgbClr val="424c55"/>
                  </a:solidFill>
                  <a:latin typeface="Open Sans"/>
                  <a:ea typeface="Open Sans"/>
                </a:rPr>
                <a:t>API</a:t>
              </a:r>
              <a:endParaRPr b="0" lang="en-US" sz="800" spc="-1" strike="noStrike">
                <a:latin typeface="Arial"/>
              </a:endParaRPr>
            </a:p>
          </p:txBody>
        </p:sp>
        <p:pic>
          <p:nvPicPr>
            <p:cNvPr id="629" name="Google Shape;403;p88" descr="plugin.eps"/>
            <p:cNvPicPr/>
            <p:nvPr/>
          </p:nvPicPr>
          <p:blipFill>
            <a:blip r:embed="rId18"/>
            <a:stretch/>
          </p:blipFill>
          <p:spPr>
            <a:xfrm>
              <a:off x="3735720" y="3425760"/>
              <a:ext cx="551520" cy="370440"/>
            </a:xfrm>
            <a:prstGeom prst="rect">
              <a:avLst/>
            </a:prstGeom>
            <a:ln>
              <a:noFill/>
            </a:ln>
          </p:spPr>
        </p:pic>
        <p:sp>
          <p:nvSpPr>
            <p:cNvPr id="630" name="CustomShape 56"/>
            <p:cNvSpPr/>
            <p:nvPr/>
          </p:nvSpPr>
          <p:spPr>
            <a:xfrm>
              <a:off x="2453760" y="3828240"/>
              <a:ext cx="911160" cy="164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" sz="800" spc="-1" strike="noStrike">
                  <a:solidFill>
                    <a:srgbClr val="424c55"/>
                  </a:solidFill>
                  <a:latin typeface="Open Sans"/>
                  <a:ea typeface="Open Sans"/>
                </a:rPr>
                <a:t>MODULES</a:t>
              </a:r>
              <a:endParaRPr b="0" lang="en-US" sz="800" spc="-1" strike="noStrike">
                <a:latin typeface="Arial"/>
              </a:endParaRPr>
            </a:p>
          </p:txBody>
        </p:sp>
        <p:pic>
          <p:nvPicPr>
            <p:cNvPr id="631" name="Google Shape;405;p88" descr="tools.eps"/>
            <p:cNvPicPr/>
            <p:nvPr/>
          </p:nvPicPr>
          <p:blipFill>
            <a:blip r:embed="rId19"/>
            <a:stretch/>
          </p:blipFill>
          <p:spPr>
            <a:xfrm>
              <a:off x="2740320" y="3442320"/>
              <a:ext cx="359640" cy="358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632" name="CustomShape 57"/>
            <p:cNvSpPr/>
            <p:nvPr/>
          </p:nvSpPr>
          <p:spPr>
            <a:xfrm>
              <a:off x="4836240" y="1302120"/>
              <a:ext cx="1442160" cy="248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PUBLIC / PRIVATE</a:t>
              </a:r>
              <a:br/>
              <a:r>
                <a:rPr b="1" lang="en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CLOUD</a:t>
              </a:r>
              <a:endParaRPr b="0" lang="en-US" sz="800" spc="-1" strike="noStrike">
                <a:latin typeface="Arial"/>
              </a:endParaRPr>
            </a:p>
          </p:txBody>
        </p:sp>
        <p:sp>
          <p:nvSpPr>
            <p:cNvPr id="633" name="CustomShape 58"/>
            <p:cNvSpPr/>
            <p:nvPr/>
          </p:nvSpPr>
          <p:spPr>
            <a:xfrm rot="10800000">
              <a:off x="5592960" y="1911960"/>
              <a:ext cx="360" cy="297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4" name="CustomShape 59"/>
            <p:cNvSpPr/>
            <p:nvPr/>
          </p:nvSpPr>
          <p:spPr>
            <a:xfrm>
              <a:off x="4818600" y="2208600"/>
              <a:ext cx="7747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635" name="Google Shape;409;p88" descr="cloud.eps"/>
            <p:cNvPicPr/>
            <p:nvPr/>
          </p:nvPicPr>
          <p:blipFill>
            <a:blip r:embed="rId20"/>
            <a:stretch/>
          </p:blipFill>
          <p:spPr>
            <a:xfrm>
              <a:off x="921600" y="889200"/>
              <a:ext cx="1644840" cy="847440"/>
            </a:xfrm>
            <a:prstGeom prst="rect">
              <a:avLst/>
            </a:prstGeom>
            <a:ln>
              <a:noFill/>
            </a:ln>
          </p:spPr>
        </p:pic>
        <p:sp>
          <p:nvSpPr>
            <p:cNvPr id="636" name="CustomShape 60"/>
            <p:cNvSpPr/>
            <p:nvPr/>
          </p:nvSpPr>
          <p:spPr>
            <a:xfrm>
              <a:off x="990360" y="1191960"/>
              <a:ext cx="1442160" cy="248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PUBLIC / PRIVATE</a:t>
              </a:r>
              <a:br/>
              <a:r>
                <a:rPr b="1" lang="en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CLOUD</a:t>
              </a:r>
              <a:endParaRPr b="0" lang="en-US" sz="800" spc="-1" strike="noStrike">
                <a:latin typeface="Arial"/>
              </a:endParaRPr>
            </a:p>
          </p:txBody>
        </p:sp>
        <p:sp>
          <p:nvSpPr>
            <p:cNvPr id="637" name="CustomShape 61"/>
            <p:cNvSpPr/>
            <p:nvPr/>
          </p:nvSpPr>
          <p:spPr>
            <a:xfrm>
              <a:off x="578880" y="612000"/>
              <a:ext cx="6119640" cy="4112640"/>
            </a:xfrm>
            <a:prstGeom prst="rect">
              <a:avLst/>
            </a:prstGeom>
            <a:solidFill>
              <a:srgbClr val="ffffff">
                <a:alpha val="83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8" name="CustomShape 62"/>
            <p:cNvSpPr/>
            <p:nvPr/>
          </p:nvSpPr>
          <p:spPr>
            <a:xfrm>
              <a:off x="1078560" y="3017880"/>
              <a:ext cx="360" cy="332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39" name="Group 63"/>
            <p:cNvGrpSpPr/>
            <p:nvPr/>
          </p:nvGrpSpPr>
          <p:grpSpPr>
            <a:xfrm>
              <a:off x="517320" y="2152800"/>
              <a:ext cx="1158840" cy="770040"/>
              <a:chOff x="517320" y="2152800"/>
              <a:chExt cx="1158840" cy="770040"/>
            </a:xfrm>
          </p:grpSpPr>
          <p:pic>
            <p:nvPicPr>
              <p:cNvPr id="640" name="Google Shape;414;p88" descr="DevOps-Team.eps"/>
              <p:cNvPicPr/>
              <p:nvPr/>
            </p:nvPicPr>
            <p:blipFill>
              <a:blip r:embed="rId21"/>
              <a:stretch/>
            </p:blipFill>
            <p:spPr>
              <a:xfrm>
                <a:off x="641520" y="2152800"/>
                <a:ext cx="906120" cy="61704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641" name="CustomShape 64"/>
              <p:cNvSpPr/>
              <p:nvPr/>
            </p:nvSpPr>
            <p:spPr>
              <a:xfrm>
                <a:off x="517320" y="2769840"/>
                <a:ext cx="1158840" cy="153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" sz="800" spc="-1" strike="noStrike">
                    <a:solidFill>
                      <a:srgbClr val="414e55"/>
                    </a:solidFill>
                    <a:latin typeface="Open Sans"/>
                    <a:ea typeface="Open Sans"/>
                  </a:rPr>
                  <a:t>USERS</a:t>
                </a:r>
                <a:endParaRPr b="0" lang="en-US" sz="800" spc="-1" strike="noStrike">
                  <a:latin typeface="Arial"/>
                </a:endParaRPr>
              </a:p>
            </p:txBody>
          </p:sp>
        </p:grpSp>
        <p:grpSp>
          <p:nvGrpSpPr>
            <p:cNvPr id="642" name="Group 65"/>
            <p:cNvGrpSpPr/>
            <p:nvPr/>
          </p:nvGrpSpPr>
          <p:grpSpPr>
            <a:xfrm>
              <a:off x="517320" y="3300480"/>
              <a:ext cx="1158840" cy="1072440"/>
              <a:chOff x="517320" y="3300480"/>
              <a:chExt cx="1158840" cy="1072440"/>
            </a:xfrm>
          </p:grpSpPr>
          <p:sp>
            <p:nvSpPr>
              <p:cNvPr id="643" name="CustomShape 66"/>
              <p:cNvSpPr/>
              <p:nvPr/>
            </p:nvSpPr>
            <p:spPr>
              <a:xfrm>
                <a:off x="517320" y="4075560"/>
                <a:ext cx="1158840" cy="2973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" sz="800" spc="-1" strike="noStrike">
                    <a:solidFill>
                      <a:srgbClr val="414e55"/>
                    </a:solidFill>
                    <a:latin typeface="Open Sans"/>
                    <a:ea typeface="Open Sans"/>
                  </a:rPr>
                  <a:t>ANSIBLE PLAYBOOK</a:t>
                </a:r>
                <a:endParaRPr b="0" lang="en-US" sz="800" spc="-1" strike="noStrike">
                  <a:latin typeface="Arial"/>
                </a:endParaRPr>
              </a:p>
            </p:txBody>
          </p:sp>
          <p:pic>
            <p:nvPicPr>
              <p:cNvPr id="644" name="Google Shape;418;p88" descr=""/>
              <p:cNvPicPr/>
              <p:nvPr/>
            </p:nvPicPr>
            <p:blipFill>
              <a:blip r:embed="rId22"/>
              <a:stretch/>
            </p:blipFill>
            <p:spPr>
              <a:xfrm>
                <a:off x="709560" y="3300480"/>
                <a:ext cx="774720" cy="77472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645" name="CustomShape 67"/>
            <p:cNvSpPr/>
            <p:nvPr/>
          </p:nvSpPr>
          <p:spPr>
            <a:xfrm>
              <a:off x="6931440" y="1663560"/>
              <a:ext cx="2242800" cy="248508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6" name="CustomShape 68"/>
            <p:cNvSpPr/>
            <p:nvPr/>
          </p:nvSpPr>
          <p:spPr>
            <a:xfrm>
              <a:off x="7053480" y="2368080"/>
              <a:ext cx="2121120" cy="1076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</a:pPr>
              <a:r>
                <a:rPr b="1" lang="en" sz="1000" spc="-1" strike="noStrike">
                  <a:solidFill>
                    <a:srgbClr val="000000"/>
                  </a:solidFill>
                  <a:latin typeface="Open Sans"/>
                  <a:ea typeface="Open Sans"/>
                </a:rPr>
                <a:t>PLAYBOOKS </a:t>
              </a:r>
              <a:endParaRPr b="0" lang="en-US" sz="1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1000" spc="-1" strike="noStrike">
                <a:latin typeface="Arial"/>
              </a:endParaRPr>
            </a:p>
            <a:p>
              <a:pPr>
                <a:lnSpc>
                  <a:spcPct val="150000"/>
                </a:lnSpc>
              </a:pPr>
              <a:r>
                <a:rPr b="0" lang="en" sz="900" spc="-1" strike="noStrike">
                  <a:solidFill>
                    <a:srgbClr val="000000"/>
                  </a:solidFill>
                  <a:latin typeface="Open Sans"/>
                  <a:ea typeface="Open Sans"/>
                </a:rPr>
                <a:t>• </a:t>
              </a:r>
              <a:r>
                <a:rPr b="0" lang="en" sz="900" spc="-1" strike="noStrike">
                  <a:solidFill>
                    <a:srgbClr val="000000"/>
                  </a:solidFill>
                  <a:latin typeface="Open Sans"/>
                  <a:ea typeface="Open Sans"/>
                </a:rPr>
                <a:t>Written in YAML</a:t>
              </a:r>
              <a:endParaRPr b="0" lang="en-US" sz="900" spc="-1" strike="noStrike">
                <a:latin typeface="Arial"/>
              </a:endParaRPr>
            </a:p>
            <a:p>
              <a:pPr>
                <a:lnSpc>
                  <a:spcPct val="150000"/>
                </a:lnSpc>
              </a:pPr>
              <a:r>
                <a:rPr b="0" lang="en" sz="900" spc="-1" strike="noStrike">
                  <a:solidFill>
                    <a:srgbClr val="000000"/>
                  </a:solidFill>
                  <a:latin typeface="Open Sans"/>
                  <a:ea typeface="Open Sans"/>
                </a:rPr>
                <a:t>• </a:t>
              </a:r>
              <a:r>
                <a:rPr b="0" lang="en" sz="900" spc="-1" strike="noStrike">
                  <a:solidFill>
                    <a:srgbClr val="000000"/>
                  </a:solidFill>
                  <a:latin typeface="Open Sans"/>
                  <a:ea typeface="Open Sans"/>
                </a:rPr>
                <a:t>Tasks are executed sequentially</a:t>
              </a:r>
              <a:endParaRPr b="0" lang="en-US" sz="900" spc="-1" strike="noStrike">
                <a:latin typeface="Arial"/>
              </a:endParaRPr>
            </a:p>
            <a:p>
              <a:pPr>
                <a:lnSpc>
                  <a:spcPct val="150000"/>
                </a:lnSpc>
              </a:pPr>
              <a:r>
                <a:rPr b="0" lang="en" sz="900" spc="-1" strike="noStrike">
                  <a:solidFill>
                    <a:srgbClr val="000000"/>
                  </a:solidFill>
                  <a:latin typeface="Open Sans"/>
                  <a:ea typeface="Open Sans"/>
                </a:rPr>
                <a:t>• </a:t>
              </a:r>
              <a:r>
                <a:rPr b="0" lang="en" sz="900" spc="-1" strike="noStrike">
                  <a:solidFill>
                    <a:srgbClr val="000000"/>
                  </a:solidFill>
                  <a:latin typeface="Open Sans"/>
                  <a:ea typeface="Open Sans"/>
                </a:rPr>
                <a:t>Invokes Ansible modules</a:t>
              </a:r>
              <a:endParaRPr b="0" lang="en-US" sz="900" spc="-1" strike="noStrike">
                <a:latin typeface="Arial"/>
              </a:endParaRPr>
            </a:p>
          </p:txBody>
        </p:sp>
        <p:sp>
          <p:nvSpPr>
            <p:cNvPr id="647" name="CustomShape 69"/>
            <p:cNvSpPr/>
            <p:nvPr/>
          </p:nvSpPr>
          <p:spPr>
            <a:xfrm rot="16200000">
              <a:off x="6766560" y="3673440"/>
              <a:ext cx="213840" cy="185040"/>
            </a:xfrm>
            <a:prstGeom prst="triangle">
              <a:avLst>
                <a:gd name="adj" fmla="val 50000"/>
              </a:avLst>
            </a:prstGeom>
            <a:solidFill>
              <a:srgbClr val="efefe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48" name="Group 70"/>
          <p:cNvGrpSpPr/>
          <p:nvPr/>
        </p:nvGrpSpPr>
        <p:grpSpPr>
          <a:xfrm>
            <a:off x="66240" y="0"/>
            <a:ext cx="9108000" cy="4705200"/>
            <a:chOff x="66240" y="0"/>
            <a:chExt cx="9108000" cy="4705200"/>
          </a:xfrm>
        </p:grpSpPr>
        <p:sp>
          <p:nvSpPr>
            <p:cNvPr id="649" name="CustomShape 71"/>
            <p:cNvSpPr/>
            <p:nvPr/>
          </p:nvSpPr>
          <p:spPr>
            <a:xfrm>
              <a:off x="66240" y="612000"/>
              <a:ext cx="9077400" cy="4093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0" name="CustomShape 72"/>
            <p:cNvSpPr/>
            <p:nvPr/>
          </p:nvSpPr>
          <p:spPr>
            <a:xfrm>
              <a:off x="6931440" y="1663560"/>
              <a:ext cx="2242800" cy="248508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1" name="CustomShape 73"/>
            <p:cNvSpPr/>
            <p:nvPr/>
          </p:nvSpPr>
          <p:spPr>
            <a:xfrm rot="16200000">
              <a:off x="6779520" y="3602880"/>
              <a:ext cx="213840" cy="185040"/>
            </a:xfrm>
            <a:prstGeom prst="triangle">
              <a:avLst>
                <a:gd name="adj" fmla="val 50000"/>
              </a:avLst>
            </a:prstGeom>
            <a:solidFill>
              <a:srgbClr val="efefe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2" name="CustomShape 74"/>
            <p:cNvSpPr/>
            <p:nvPr/>
          </p:nvSpPr>
          <p:spPr>
            <a:xfrm>
              <a:off x="7035840" y="2245320"/>
              <a:ext cx="2121120" cy="1360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</a:pPr>
              <a:r>
                <a:rPr b="1" lang="en" sz="1000" spc="-1" strike="noStrike">
                  <a:solidFill>
                    <a:srgbClr val="000000"/>
                  </a:solidFill>
                  <a:latin typeface="Open Sans"/>
                  <a:ea typeface="Open Sans"/>
                </a:rPr>
                <a:t>MODULES </a:t>
              </a:r>
              <a:endParaRPr b="0" lang="en-US" sz="1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1000" spc="-1" strike="noStrike">
                <a:latin typeface="Arial"/>
              </a:endParaRPr>
            </a:p>
            <a:p>
              <a:pPr>
                <a:lnSpc>
                  <a:spcPct val="150000"/>
                </a:lnSpc>
              </a:pPr>
              <a:r>
                <a:rPr b="0" lang="en" sz="900" spc="-1" strike="noStrike">
                  <a:solidFill>
                    <a:srgbClr val="000000"/>
                  </a:solidFill>
                  <a:latin typeface="Open Sans"/>
                  <a:ea typeface="Open Sans"/>
                </a:rPr>
                <a:t>• </a:t>
              </a:r>
              <a:r>
                <a:rPr b="0" lang="en" sz="900" spc="-1" strike="noStrike">
                  <a:solidFill>
                    <a:srgbClr val="000000"/>
                  </a:solidFill>
                  <a:latin typeface="Open Sans"/>
                  <a:ea typeface="Open Sans"/>
                </a:rPr>
                <a:t>Tools in the toolkit</a:t>
              </a:r>
              <a:endParaRPr b="0" lang="en-US" sz="900" spc="-1" strike="noStrike">
                <a:latin typeface="Arial"/>
              </a:endParaRPr>
            </a:p>
            <a:p>
              <a:pPr>
                <a:lnSpc>
                  <a:spcPct val="150000"/>
                </a:lnSpc>
              </a:pPr>
              <a:r>
                <a:rPr b="0" lang="en" sz="900" spc="-1" strike="noStrike">
                  <a:solidFill>
                    <a:srgbClr val="000000"/>
                  </a:solidFill>
                  <a:latin typeface="Open Sans"/>
                  <a:ea typeface="Open Sans"/>
                </a:rPr>
                <a:t>• </a:t>
              </a:r>
              <a:r>
                <a:rPr b="0" lang="en" sz="900" spc="-1" strike="noStrike">
                  <a:solidFill>
                    <a:srgbClr val="000000"/>
                  </a:solidFill>
                  <a:latin typeface="Open Sans"/>
                  <a:ea typeface="Open Sans"/>
                </a:rPr>
                <a:t>Python, Powershell or </a:t>
              </a:r>
              <a:br/>
              <a:r>
                <a:rPr b="0" lang="en" sz="900" spc="-1" strike="noStrike">
                  <a:solidFill>
                    <a:srgbClr val="000000"/>
                  </a:solidFill>
                  <a:latin typeface="Open Sans"/>
                  <a:ea typeface="Open Sans"/>
                </a:rPr>
                <a:t>  any language</a:t>
              </a:r>
              <a:endParaRPr b="0" lang="en-US" sz="900" spc="-1" strike="noStrike">
                <a:latin typeface="Arial"/>
              </a:endParaRPr>
            </a:p>
            <a:p>
              <a:pPr>
                <a:lnSpc>
                  <a:spcPct val="150000"/>
                </a:lnSpc>
              </a:pPr>
              <a:r>
                <a:rPr b="0" lang="en" sz="900" spc="-1" strike="noStrike">
                  <a:solidFill>
                    <a:srgbClr val="000000"/>
                  </a:solidFill>
                  <a:latin typeface="Open Sans"/>
                  <a:ea typeface="Open Sans"/>
                </a:rPr>
                <a:t>• </a:t>
              </a:r>
              <a:r>
                <a:rPr b="0" lang="en" sz="900" spc="-1" strike="noStrike">
                  <a:solidFill>
                    <a:srgbClr val="000000"/>
                  </a:solidFill>
                  <a:latin typeface="Open Sans"/>
                  <a:ea typeface="Open Sans"/>
                </a:rPr>
                <a:t>Extend Ansible simplicity </a:t>
              </a:r>
              <a:br/>
              <a:r>
                <a:rPr b="0" lang="en" sz="900" spc="-1" strike="noStrike">
                  <a:solidFill>
                    <a:srgbClr val="000000"/>
                  </a:solidFill>
                  <a:latin typeface="Open Sans"/>
                  <a:ea typeface="Open Sans"/>
                </a:rPr>
                <a:t>  to entire stack</a:t>
              </a:r>
              <a:endParaRPr b="0" lang="en-US" sz="900" spc="-1" strike="noStrike">
                <a:latin typeface="Arial"/>
              </a:endParaRPr>
            </a:p>
          </p:txBody>
        </p:sp>
        <p:pic>
          <p:nvPicPr>
            <p:cNvPr id="653" name="Google Shape;427;p88" descr="cloud.eps"/>
            <p:cNvPicPr/>
            <p:nvPr/>
          </p:nvPicPr>
          <p:blipFill>
            <a:blip r:embed="rId23"/>
            <a:stretch/>
          </p:blipFill>
          <p:spPr>
            <a:xfrm>
              <a:off x="4757040" y="999000"/>
              <a:ext cx="1644840" cy="847440"/>
            </a:xfrm>
            <a:prstGeom prst="rect">
              <a:avLst/>
            </a:prstGeom>
            <a:ln>
              <a:noFill/>
            </a:ln>
          </p:spPr>
        </p:pic>
        <p:sp>
          <p:nvSpPr>
            <p:cNvPr id="654" name="CustomShape 75"/>
            <p:cNvSpPr/>
            <p:nvPr/>
          </p:nvSpPr>
          <p:spPr>
            <a:xfrm>
              <a:off x="2207160" y="2098440"/>
              <a:ext cx="2539080" cy="2093400"/>
            </a:xfrm>
            <a:prstGeom prst="rect">
              <a:avLst/>
            </a:prstGeom>
            <a:solidFill>
              <a:srgbClr val="f2f2f2"/>
            </a:solidFill>
            <a:ln w="2844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5" name="CustomShape 76"/>
            <p:cNvSpPr/>
            <p:nvPr/>
          </p:nvSpPr>
          <p:spPr>
            <a:xfrm>
              <a:off x="2207160" y="2098440"/>
              <a:ext cx="2539080" cy="304200"/>
            </a:xfrm>
            <a:prstGeom prst="rect">
              <a:avLst/>
            </a:prstGeom>
            <a:solidFill>
              <a:srgbClr val="4cb1b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6" name="CustomShape 77"/>
            <p:cNvSpPr/>
            <p:nvPr/>
          </p:nvSpPr>
          <p:spPr>
            <a:xfrm>
              <a:off x="4982400" y="1994760"/>
              <a:ext cx="360" cy="2323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d9d9d9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7" name="CustomShape 78"/>
            <p:cNvSpPr/>
            <p:nvPr/>
          </p:nvSpPr>
          <p:spPr>
            <a:xfrm>
              <a:off x="2218320" y="2146680"/>
              <a:ext cx="2437920" cy="205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" sz="1000" spc="-1" strike="noStrike">
                  <a:solidFill>
                    <a:srgbClr val="ffffff"/>
                  </a:solidFill>
                  <a:latin typeface="Open Sans"/>
                  <a:ea typeface="Open Sans"/>
                </a:rPr>
                <a:t>ANSIBLE’S AUTOMATION ENGINE</a:t>
              </a:r>
              <a:endParaRPr b="0" lang="en-US" sz="1000" spc="-1" strike="noStrike">
                <a:latin typeface="Arial"/>
              </a:endParaRPr>
            </a:p>
          </p:txBody>
        </p:sp>
        <p:pic>
          <p:nvPicPr>
            <p:cNvPr id="658" name="Google Shape;432;p88" descr="db.eps"/>
            <p:cNvPicPr/>
            <p:nvPr/>
          </p:nvPicPr>
          <p:blipFill>
            <a:blip r:embed="rId24"/>
            <a:stretch/>
          </p:blipFill>
          <p:spPr>
            <a:xfrm>
              <a:off x="2882520" y="1009800"/>
              <a:ext cx="730440" cy="626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659" name="CustomShape 79"/>
            <p:cNvSpPr/>
            <p:nvPr/>
          </p:nvSpPr>
          <p:spPr>
            <a:xfrm>
              <a:off x="2952000" y="1030680"/>
              <a:ext cx="591120" cy="169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" sz="800" spc="-1" strike="noStrike">
                  <a:solidFill>
                    <a:srgbClr val="ffffff"/>
                  </a:solidFill>
                  <a:latin typeface="Open Sans"/>
                  <a:ea typeface="Open Sans"/>
                </a:rPr>
                <a:t>CMDB </a:t>
              </a:r>
              <a:endParaRPr b="0" lang="en-US" sz="800" spc="-1" strike="noStrike">
                <a:latin typeface="Arial"/>
              </a:endParaRPr>
            </a:p>
          </p:txBody>
        </p:sp>
        <p:sp>
          <p:nvSpPr>
            <p:cNvPr id="660" name="CustomShape 80"/>
            <p:cNvSpPr/>
            <p:nvPr/>
          </p:nvSpPr>
          <p:spPr>
            <a:xfrm flipH="1" rot="10800000">
              <a:off x="1402560" y="3697920"/>
              <a:ext cx="730440" cy="6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1" name="CustomShape 81"/>
            <p:cNvSpPr/>
            <p:nvPr/>
          </p:nvSpPr>
          <p:spPr>
            <a:xfrm>
              <a:off x="4782960" y="2783520"/>
              <a:ext cx="4665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2" name="CustomShape 82"/>
            <p:cNvSpPr/>
            <p:nvPr/>
          </p:nvSpPr>
          <p:spPr>
            <a:xfrm>
              <a:off x="4782960" y="3647160"/>
              <a:ext cx="4665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3" name="CustomShape 83"/>
            <p:cNvSpPr/>
            <p:nvPr/>
          </p:nvSpPr>
          <p:spPr>
            <a:xfrm>
              <a:off x="1166760" y="3202560"/>
              <a:ext cx="9666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4" name="CustomShape 84"/>
            <p:cNvSpPr/>
            <p:nvPr/>
          </p:nvSpPr>
          <p:spPr>
            <a:xfrm>
              <a:off x="1170000" y="3015360"/>
              <a:ext cx="360" cy="192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5" name="CustomShape 85"/>
            <p:cNvSpPr/>
            <p:nvPr/>
          </p:nvSpPr>
          <p:spPr>
            <a:xfrm flipH="1" rot="10800000">
              <a:off x="1738440" y="2853720"/>
              <a:ext cx="396720" cy="5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6" name="CustomShape 86"/>
            <p:cNvSpPr/>
            <p:nvPr/>
          </p:nvSpPr>
          <p:spPr>
            <a:xfrm>
              <a:off x="1744200" y="1798920"/>
              <a:ext cx="360" cy="1065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7" name="CustomShape 87"/>
            <p:cNvSpPr/>
            <p:nvPr/>
          </p:nvSpPr>
          <p:spPr>
            <a:xfrm>
              <a:off x="1947240" y="2575800"/>
              <a:ext cx="1864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8" name="CustomShape 88"/>
            <p:cNvSpPr/>
            <p:nvPr/>
          </p:nvSpPr>
          <p:spPr>
            <a:xfrm>
              <a:off x="1957680" y="1888200"/>
              <a:ext cx="360" cy="687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9" name="CustomShape 89"/>
            <p:cNvSpPr/>
            <p:nvPr/>
          </p:nvSpPr>
          <p:spPr>
            <a:xfrm rot="10800000">
              <a:off x="1947600" y="1887480"/>
              <a:ext cx="13028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0" name="CustomShape 90"/>
            <p:cNvSpPr/>
            <p:nvPr/>
          </p:nvSpPr>
          <p:spPr>
            <a:xfrm>
              <a:off x="3250440" y="1703880"/>
              <a:ext cx="360" cy="192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1" name="CustomShape 91"/>
            <p:cNvSpPr/>
            <p:nvPr/>
          </p:nvSpPr>
          <p:spPr>
            <a:xfrm>
              <a:off x="2467080" y="3070080"/>
              <a:ext cx="911160" cy="164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INVENTORY</a:t>
              </a:r>
              <a:endParaRPr b="0" lang="en-US" sz="800" spc="-1" strike="noStrike">
                <a:latin typeface="Arial"/>
              </a:endParaRPr>
            </a:p>
          </p:txBody>
        </p:sp>
        <p:pic>
          <p:nvPicPr>
            <p:cNvPr id="672" name="Google Shape;446;p88" descr="hosts.eps"/>
            <p:cNvPicPr/>
            <p:nvPr/>
          </p:nvPicPr>
          <p:blipFill>
            <a:blip r:embed="rId25"/>
            <a:stretch/>
          </p:blipFill>
          <p:spPr>
            <a:xfrm>
              <a:off x="5328720" y="2570040"/>
              <a:ext cx="457200" cy="387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673" name="CustomShape 92"/>
            <p:cNvSpPr/>
            <p:nvPr/>
          </p:nvSpPr>
          <p:spPr>
            <a:xfrm>
              <a:off x="5088600" y="2993040"/>
              <a:ext cx="911160" cy="153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HOSTS</a:t>
              </a:r>
              <a:endParaRPr b="0" lang="en-US" sz="800" spc="-1" strike="noStrike">
                <a:latin typeface="Arial"/>
              </a:endParaRPr>
            </a:p>
          </p:txBody>
        </p:sp>
        <p:sp>
          <p:nvSpPr>
            <p:cNvPr id="674" name="CustomShape 93"/>
            <p:cNvSpPr/>
            <p:nvPr/>
          </p:nvSpPr>
          <p:spPr>
            <a:xfrm>
              <a:off x="5087520" y="3909240"/>
              <a:ext cx="911160" cy="267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NETWORK DEVICES</a:t>
              </a:r>
              <a:endParaRPr b="0" lang="en-US" sz="800" spc="-1" strike="noStrike">
                <a:latin typeface="Arial"/>
              </a:endParaRPr>
            </a:p>
          </p:txBody>
        </p:sp>
        <p:pic>
          <p:nvPicPr>
            <p:cNvPr id="675" name="Google Shape;449;p88" descr="networking.eps"/>
            <p:cNvPicPr/>
            <p:nvPr/>
          </p:nvPicPr>
          <p:blipFill>
            <a:blip r:embed="rId26"/>
            <a:stretch/>
          </p:blipFill>
          <p:spPr>
            <a:xfrm>
              <a:off x="5334480" y="3445200"/>
              <a:ext cx="439200" cy="439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676" name="CustomShape 94"/>
            <p:cNvSpPr/>
            <p:nvPr/>
          </p:nvSpPr>
          <p:spPr>
            <a:xfrm>
              <a:off x="3659400" y="3828960"/>
              <a:ext cx="730440" cy="164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" sz="800" spc="-1" strike="noStrike">
                  <a:solidFill>
                    <a:srgbClr val="424c55"/>
                  </a:solidFill>
                  <a:latin typeface="Open Sans"/>
                  <a:ea typeface="Open Sans"/>
                </a:rPr>
                <a:t>PLUGINS</a:t>
              </a:r>
              <a:endParaRPr b="0" lang="en-US" sz="800" spc="-1" strike="noStrike">
                <a:latin typeface="Arial"/>
              </a:endParaRPr>
            </a:p>
          </p:txBody>
        </p:sp>
        <p:pic>
          <p:nvPicPr>
            <p:cNvPr id="677" name="Google Shape;451;p88" descr="inventory.eps"/>
            <p:cNvPicPr/>
            <p:nvPr/>
          </p:nvPicPr>
          <p:blipFill>
            <a:blip r:embed="rId27"/>
            <a:stretch/>
          </p:blipFill>
          <p:spPr>
            <a:xfrm>
              <a:off x="2707920" y="2599920"/>
              <a:ext cx="412920" cy="441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78" name="Google Shape;452;p88" descr="api.eps"/>
            <p:cNvPicPr/>
            <p:nvPr/>
          </p:nvPicPr>
          <p:blipFill>
            <a:blip r:embed="rId28"/>
            <a:stretch/>
          </p:blipFill>
          <p:spPr>
            <a:xfrm>
              <a:off x="3766680" y="2615040"/>
              <a:ext cx="464760" cy="43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679" name="CustomShape 95"/>
            <p:cNvSpPr/>
            <p:nvPr/>
          </p:nvSpPr>
          <p:spPr>
            <a:xfrm>
              <a:off x="3796920" y="3074040"/>
              <a:ext cx="466560" cy="164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" sz="800" spc="-1" strike="noStrike">
                  <a:solidFill>
                    <a:srgbClr val="424c55"/>
                  </a:solidFill>
                  <a:latin typeface="Open Sans"/>
                  <a:ea typeface="Open Sans"/>
                </a:rPr>
                <a:t>API</a:t>
              </a:r>
              <a:endParaRPr b="0" lang="en-US" sz="800" spc="-1" strike="noStrike">
                <a:latin typeface="Arial"/>
              </a:endParaRPr>
            </a:p>
          </p:txBody>
        </p:sp>
        <p:pic>
          <p:nvPicPr>
            <p:cNvPr id="680" name="Google Shape;454;p88" descr="plugin.eps"/>
            <p:cNvPicPr/>
            <p:nvPr/>
          </p:nvPicPr>
          <p:blipFill>
            <a:blip r:embed="rId29"/>
            <a:stretch/>
          </p:blipFill>
          <p:spPr>
            <a:xfrm>
              <a:off x="3735720" y="3425760"/>
              <a:ext cx="551520" cy="370440"/>
            </a:xfrm>
            <a:prstGeom prst="rect">
              <a:avLst/>
            </a:prstGeom>
            <a:ln>
              <a:noFill/>
            </a:ln>
          </p:spPr>
        </p:pic>
        <p:sp>
          <p:nvSpPr>
            <p:cNvPr id="681" name="CustomShape 96"/>
            <p:cNvSpPr/>
            <p:nvPr/>
          </p:nvSpPr>
          <p:spPr>
            <a:xfrm>
              <a:off x="4836240" y="1302120"/>
              <a:ext cx="1442160" cy="248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PUBLIC / PRIVATE</a:t>
              </a:r>
              <a:br/>
              <a:r>
                <a:rPr b="1" lang="en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CLOUD</a:t>
              </a:r>
              <a:endParaRPr b="0" lang="en-US" sz="800" spc="-1" strike="noStrike">
                <a:latin typeface="Arial"/>
              </a:endParaRPr>
            </a:p>
          </p:txBody>
        </p:sp>
        <p:sp>
          <p:nvSpPr>
            <p:cNvPr id="682" name="CustomShape 97"/>
            <p:cNvSpPr/>
            <p:nvPr/>
          </p:nvSpPr>
          <p:spPr>
            <a:xfrm rot="10800000">
              <a:off x="5592960" y="1911960"/>
              <a:ext cx="360" cy="297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3" name="CustomShape 98"/>
            <p:cNvSpPr/>
            <p:nvPr/>
          </p:nvSpPr>
          <p:spPr>
            <a:xfrm>
              <a:off x="4818600" y="2208600"/>
              <a:ext cx="7747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684" name="Google Shape;458;p88" descr="cloud.eps"/>
            <p:cNvPicPr/>
            <p:nvPr/>
          </p:nvPicPr>
          <p:blipFill>
            <a:blip r:embed="rId30"/>
            <a:stretch/>
          </p:blipFill>
          <p:spPr>
            <a:xfrm>
              <a:off x="921600" y="889200"/>
              <a:ext cx="1644840" cy="847440"/>
            </a:xfrm>
            <a:prstGeom prst="rect">
              <a:avLst/>
            </a:prstGeom>
            <a:ln>
              <a:noFill/>
            </a:ln>
          </p:spPr>
        </p:pic>
        <p:sp>
          <p:nvSpPr>
            <p:cNvPr id="685" name="CustomShape 99"/>
            <p:cNvSpPr/>
            <p:nvPr/>
          </p:nvSpPr>
          <p:spPr>
            <a:xfrm>
              <a:off x="990360" y="1191960"/>
              <a:ext cx="1442160" cy="248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PUBLIC / PRIVATE</a:t>
              </a:r>
              <a:br/>
              <a:r>
                <a:rPr b="1" lang="en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CLOUD</a:t>
              </a:r>
              <a:endParaRPr b="0" lang="en-US" sz="800" spc="-1" strike="noStrike">
                <a:latin typeface="Arial"/>
              </a:endParaRPr>
            </a:p>
          </p:txBody>
        </p:sp>
        <p:sp>
          <p:nvSpPr>
            <p:cNvPr id="686" name="CustomShape 100"/>
            <p:cNvSpPr/>
            <p:nvPr/>
          </p:nvSpPr>
          <p:spPr>
            <a:xfrm>
              <a:off x="1078560" y="3017880"/>
              <a:ext cx="360" cy="332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87" name="Group 101"/>
            <p:cNvGrpSpPr/>
            <p:nvPr/>
          </p:nvGrpSpPr>
          <p:grpSpPr>
            <a:xfrm>
              <a:off x="517320" y="2152800"/>
              <a:ext cx="1158840" cy="770040"/>
              <a:chOff x="517320" y="2152800"/>
              <a:chExt cx="1158840" cy="770040"/>
            </a:xfrm>
          </p:grpSpPr>
          <p:pic>
            <p:nvPicPr>
              <p:cNvPr id="688" name="Google Shape;462;p88" descr="DevOps-Team.eps"/>
              <p:cNvPicPr/>
              <p:nvPr/>
            </p:nvPicPr>
            <p:blipFill>
              <a:blip r:embed="rId31"/>
              <a:stretch/>
            </p:blipFill>
            <p:spPr>
              <a:xfrm>
                <a:off x="641520" y="2152800"/>
                <a:ext cx="906120" cy="61704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689" name="CustomShape 102"/>
              <p:cNvSpPr/>
              <p:nvPr/>
            </p:nvSpPr>
            <p:spPr>
              <a:xfrm>
                <a:off x="517320" y="2769840"/>
                <a:ext cx="1158840" cy="153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" sz="800" spc="-1" strike="noStrike">
                    <a:solidFill>
                      <a:srgbClr val="414e55"/>
                    </a:solidFill>
                    <a:latin typeface="Open Sans"/>
                    <a:ea typeface="Open Sans"/>
                  </a:rPr>
                  <a:t>USERS</a:t>
                </a:r>
                <a:endParaRPr b="0" lang="en-US" sz="800" spc="-1" strike="noStrike">
                  <a:latin typeface="Arial"/>
                </a:endParaRPr>
              </a:p>
            </p:txBody>
          </p:sp>
        </p:grpSp>
        <p:grpSp>
          <p:nvGrpSpPr>
            <p:cNvPr id="690" name="Group 103"/>
            <p:cNvGrpSpPr/>
            <p:nvPr/>
          </p:nvGrpSpPr>
          <p:grpSpPr>
            <a:xfrm>
              <a:off x="517320" y="3300480"/>
              <a:ext cx="1158840" cy="1072440"/>
              <a:chOff x="517320" y="3300480"/>
              <a:chExt cx="1158840" cy="1072440"/>
            </a:xfrm>
          </p:grpSpPr>
          <p:sp>
            <p:nvSpPr>
              <p:cNvPr id="691" name="CustomShape 104"/>
              <p:cNvSpPr/>
              <p:nvPr/>
            </p:nvSpPr>
            <p:spPr>
              <a:xfrm>
                <a:off x="517320" y="4075560"/>
                <a:ext cx="1158840" cy="2973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" sz="800" spc="-1" strike="noStrike">
                    <a:solidFill>
                      <a:srgbClr val="414e55"/>
                    </a:solidFill>
                    <a:latin typeface="Open Sans"/>
                    <a:ea typeface="Open Sans"/>
                  </a:rPr>
                  <a:t>ANSIBLE PLAYBOOK</a:t>
                </a:r>
                <a:endParaRPr b="0" lang="en-US" sz="800" spc="-1" strike="noStrike">
                  <a:latin typeface="Arial"/>
                </a:endParaRPr>
              </a:p>
            </p:txBody>
          </p:sp>
          <p:pic>
            <p:nvPicPr>
              <p:cNvPr id="692" name="Google Shape;466;p88" descr=""/>
              <p:cNvPicPr/>
              <p:nvPr/>
            </p:nvPicPr>
            <p:blipFill>
              <a:blip r:embed="rId32"/>
              <a:stretch/>
            </p:blipFill>
            <p:spPr>
              <a:xfrm>
                <a:off x="709560" y="3300480"/>
                <a:ext cx="774720" cy="77472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693" name="CustomShape 105"/>
            <p:cNvSpPr/>
            <p:nvPr/>
          </p:nvSpPr>
          <p:spPr>
            <a:xfrm>
              <a:off x="636840" y="0"/>
              <a:ext cx="6061680" cy="4572720"/>
            </a:xfrm>
            <a:prstGeom prst="rect">
              <a:avLst/>
            </a:prstGeom>
            <a:solidFill>
              <a:srgbClr val="ffffff">
                <a:alpha val="83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4" name="CustomShape 106"/>
            <p:cNvSpPr/>
            <p:nvPr/>
          </p:nvSpPr>
          <p:spPr>
            <a:xfrm>
              <a:off x="2453760" y="3828240"/>
              <a:ext cx="911160" cy="164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" sz="800" spc="-1" strike="noStrike">
                  <a:solidFill>
                    <a:srgbClr val="424c55"/>
                  </a:solidFill>
                  <a:latin typeface="Open Sans"/>
                  <a:ea typeface="Open Sans"/>
                </a:rPr>
                <a:t>MODULES</a:t>
              </a:r>
              <a:endParaRPr b="0" lang="en-US" sz="800" spc="-1" strike="noStrike">
                <a:latin typeface="Arial"/>
              </a:endParaRPr>
            </a:p>
          </p:txBody>
        </p:sp>
        <p:pic>
          <p:nvPicPr>
            <p:cNvPr id="695" name="Google Shape;469;p88" descr="tools.eps"/>
            <p:cNvPicPr/>
            <p:nvPr/>
          </p:nvPicPr>
          <p:blipFill>
            <a:blip r:embed="rId33"/>
            <a:stretch/>
          </p:blipFill>
          <p:spPr>
            <a:xfrm>
              <a:off x="2740320" y="3442320"/>
              <a:ext cx="359640" cy="3589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696" name="CustomShape 107"/>
          <p:cNvSpPr/>
          <p:nvPr/>
        </p:nvSpPr>
        <p:spPr>
          <a:xfrm>
            <a:off x="349560" y="117720"/>
            <a:ext cx="399456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en" sz="1600" spc="-1" strike="noStrike">
                <a:solidFill>
                  <a:srgbClr val="52aaac"/>
                </a:solidFill>
                <a:latin typeface="Open Sans"/>
                <a:ea typeface="Open Sans"/>
              </a:rPr>
              <a:t>HOW ANSIBLE WORKS</a:t>
            </a:r>
            <a:endParaRPr b="0" lang="en-US" sz="1600" spc="-1" strike="noStrike">
              <a:latin typeface="Arial"/>
            </a:endParaRPr>
          </a:p>
        </p:txBody>
      </p:sp>
      <p:grpSp>
        <p:nvGrpSpPr>
          <p:cNvPr id="697" name="Group 108"/>
          <p:cNvGrpSpPr/>
          <p:nvPr/>
        </p:nvGrpSpPr>
        <p:grpSpPr>
          <a:xfrm>
            <a:off x="239760" y="708480"/>
            <a:ext cx="8934840" cy="4015800"/>
            <a:chOff x="239760" y="708480"/>
            <a:chExt cx="8934840" cy="4015800"/>
          </a:xfrm>
        </p:grpSpPr>
        <p:sp>
          <p:nvSpPr>
            <p:cNvPr id="698" name="CustomShape 109"/>
            <p:cNvSpPr/>
            <p:nvPr/>
          </p:nvSpPr>
          <p:spPr>
            <a:xfrm>
              <a:off x="623520" y="708480"/>
              <a:ext cx="8520120" cy="3880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99" name="Group 110"/>
            <p:cNvGrpSpPr/>
            <p:nvPr/>
          </p:nvGrpSpPr>
          <p:grpSpPr>
            <a:xfrm>
              <a:off x="921600" y="889200"/>
              <a:ext cx="2691360" cy="847440"/>
              <a:chOff x="921600" y="889200"/>
              <a:chExt cx="2691360" cy="847440"/>
            </a:xfrm>
          </p:grpSpPr>
          <p:pic>
            <p:nvPicPr>
              <p:cNvPr id="700" name="Google Shape;474;p88" descr="db.eps"/>
              <p:cNvPicPr/>
              <p:nvPr/>
            </p:nvPicPr>
            <p:blipFill>
              <a:blip r:embed="rId34"/>
              <a:stretch/>
            </p:blipFill>
            <p:spPr>
              <a:xfrm>
                <a:off x="2882520" y="1009800"/>
                <a:ext cx="730440" cy="6264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701" name="CustomShape 111"/>
              <p:cNvSpPr/>
              <p:nvPr/>
            </p:nvSpPr>
            <p:spPr>
              <a:xfrm>
                <a:off x="2952000" y="1030680"/>
                <a:ext cx="591120" cy="169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" sz="800" spc="-1" strike="noStrike">
                    <a:solidFill>
                      <a:srgbClr val="ffffff"/>
                    </a:solidFill>
                    <a:latin typeface="Open Sans"/>
                    <a:ea typeface="Open Sans"/>
                  </a:rPr>
                  <a:t>CMDB </a:t>
                </a:r>
                <a:endParaRPr b="0" lang="en-US" sz="800" spc="-1" strike="noStrike">
                  <a:latin typeface="Arial"/>
                </a:endParaRPr>
              </a:p>
            </p:txBody>
          </p:sp>
          <p:pic>
            <p:nvPicPr>
              <p:cNvPr id="702" name="Google Shape;476;p88" descr="cloud.eps"/>
              <p:cNvPicPr/>
              <p:nvPr/>
            </p:nvPicPr>
            <p:blipFill>
              <a:blip r:embed="rId35"/>
              <a:stretch/>
            </p:blipFill>
            <p:spPr>
              <a:xfrm>
                <a:off x="921600" y="889200"/>
                <a:ext cx="1644840" cy="84744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703" name="CustomShape 112"/>
              <p:cNvSpPr/>
              <p:nvPr/>
            </p:nvSpPr>
            <p:spPr>
              <a:xfrm>
                <a:off x="990360" y="1191960"/>
                <a:ext cx="1442160" cy="248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" sz="800" spc="-1" strike="noStrike">
                    <a:solidFill>
                      <a:srgbClr val="414e55"/>
                    </a:solidFill>
                    <a:latin typeface="Open Sans"/>
                    <a:ea typeface="Open Sans"/>
                  </a:rPr>
                  <a:t>PUBLIC / PRIVATE</a:t>
                </a:r>
                <a:br/>
                <a:r>
                  <a:rPr b="1" lang="en" sz="800" spc="-1" strike="noStrike">
                    <a:solidFill>
                      <a:srgbClr val="414e55"/>
                    </a:solidFill>
                    <a:latin typeface="Open Sans"/>
                    <a:ea typeface="Open Sans"/>
                  </a:rPr>
                  <a:t>CLOUD</a:t>
                </a:r>
                <a:endParaRPr b="0" lang="en-US" sz="800" spc="-1" strike="noStrike">
                  <a:latin typeface="Arial"/>
                </a:endParaRPr>
              </a:p>
            </p:txBody>
          </p:sp>
        </p:grpSp>
        <p:sp>
          <p:nvSpPr>
            <p:cNvPr id="704" name="CustomShape 113"/>
            <p:cNvSpPr/>
            <p:nvPr/>
          </p:nvSpPr>
          <p:spPr>
            <a:xfrm>
              <a:off x="6931440" y="1663560"/>
              <a:ext cx="2242800" cy="248508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5" name="CustomShape 114"/>
            <p:cNvSpPr/>
            <p:nvPr/>
          </p:nvSpPr>
          <p:spPr>
            <a:xfrm rot="16200000">
              <a:off x="6779520" y="3529440"/>
              <a:ext cx="213840" cy="185040"/>
            </a:xfrm>
            <a:prstGeom prst="triangle">
              <a:avLst>
                <a:gd name="adj" fmla="val 50000"/>
              </a:avLst>
            </a:prstGeom>
            <a:solidFill>
              <a:srgbClr val="efefe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6" name="CustomShape 115"/>
            <p:cNvSpPr/>
            <p:nvPr/>
          </p:nvSpPr>
          <p:spPr>
            <a:xfrm>
              <a:off x="7070040" y="2008440"/>
              <a:ext cx="2104560" cy="1493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50000"/>
                </a:lnSpc>
              </a:pPr>
              <a:r>
                <a:rPr b="1" lang="en" sz="900" spc="-1" strike="noStrike">
                  <a:solidFill>
                    <a:srgbClr val="0e1012"/>
                  </a:solidFill>
                  <a:latin typeface="Open Sans"/>
                  <a:ea typeface="Open Sans"/>
                </a:rPr>
                <a:t>PLUGINS</a:t>
              </a:r>
              <a:br/>
              <a:endParaRPr b="0" lang="en-US" sz="900" spc="-1" strike="noStrike">
                <a:latin typeface="Arial"/>
              </a:endParaRPr>
            </a:p>
            <a:p>
              <a:pPr>
                <a:lnSpc>
                  <a:spcPct val="150000"/>
                </a:lnSpc>
              </a:pPr>
              <a:r>
                <a:rPr b="0" lang="en" sz="900" spc="-1" strike="noStrike">
                  <a:solidFill>
                    <a:srgbClr val="000000"/>
                  </a:solidFill>
                  <a:latin typeface="Open Sans"/>
                  <a:ea typeface="Open Sans"/>
                </a:rPr>
                <a:t>• </a:t>
              </a:r>
              <a:r>
                <a:rPr b="0" lang="en" sz="900" spc="-1" strike="noStrike">
                  <a:solidFill>
                    <a:srgbClr val="0e1012"/>
                  </a:solidFill>
                  <a:latin typeface="Open Sans"/>
                  <a:ea typeface="Open Sans"/>
                </a:rPr>
                <a:t>Gears in the engine</a:t>
              </a:r>
              <a:br/>
              <a:r>
                <a:rPr b="0" lang="en" sz="900" spc="-1" strike="noStrike">
                  <a:solidFill>
                    <a:srgbClr val="000000"/>
                  </a:solidFill>
                  <a:latin typeface="Open Sans"/>
                  <a:ea typeface="Open Sans"/>
                </a:rPr>
                <a:t>• </a:t>
              </a:r>
              <a:r>
                <a:rPr b="0" lang="en" sz="900" spc="-1" strike="noStrike">
                  <a:solidFill>
                    <a:srgbClr val="0e1012"/>
                  </a:solidFill>
                  <a:latin typeface="Open Sans"/>
                  <a:ea typeface="Open Sans"/>
                </a:rPr>
                <a:t>Python that plugs into the </a:t>
              </a:r>
              <a:br/>
              <a:r>
                <a:rPr b="0" lang="en" sz="900" spc="-1" strike="noStrike">
                  <a:solidFill>
                    <a:srgbClr val="0e1012"/>
                  </a:solidFill>
                  <a:latin typeface="Open Sans"/>
                  <a:ea typeface="Open Sans"/>
                </a:rPr>
                <a:t>  core engine</a:t>
              </a:r>
              <a:endParaRPr b="0" lang="en-US" sz="900" spc="-1" strike="noStrike">
                <a:latin typeface="Arial"/>
              </a:endParaRPr>
            </a:p>
            <a:p>
              <a:pPr>
                <a:lnSpc>
                  <a:spcPct val="150000"/>
                </a:lnSpc>
              </a:pPr>
              <a:r>
                <a:rPr b="0" lang="en" sz="900" spc="-1" strike="noStrike">
                  <a:solidFill>
                    <a:srgbClr val="000000"/>
                  </a:solidFill>
                  <a:latin typeface="Open Sans"/>
                  <a:ea typeface="Open Sans"/>
                </a:rPr>
                <a:t>• </a:t>
              </a:r>
              <a:r>
                <a:rPr b="0" lang="en" sz="900" spc="-1" strike="noStrike">
                  <a:solidFill>
                    <a:srgbClr val="0e1012"/>
                  </a:solidFill>
                  <a:latin typeface="Open Sans"/>
                  <a:ea typeface="Open Sans"/>
                </a:rPr>
                <a:t>Adaptability for various uses </a:t>
              </a:r>
              <a:br/>
              <a:r>
                <a:rPr b="0" lang="en" sz="900" spc="-1" strike="noStrike">
                  <a:solidFill>
                    <a:srgbClr val="0e1012"/>
                  </a:solidFill>
                  <a:latin typeface="Open Sans"/>
                  <a:ea typeface="Open Sans"/>
                </a:rPr>
                <a:t>  &amp; platforms</a:t>
              </a:r>
              <a:endParaRPr b="0" lang="en-US" sz="9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900" spc="-1" strike="noStrike">
                <a:latin typeface="Arial"/>
              </a:endParaRPr>
            </a:p>
          </p:txBody>
        </p:sp>
        <p:sp>
          <p:nvSpPr>
            <p:cNvPr id="707" name="CustomShape 116"/>
            <p:cNvSpPr/>
            <p:nvPr/>
          </p:nvSpPr>
          <p:spPr>
            <a:xfrm>
              <a:off x="1078560" y="3017880"/>
              <a:ext cx="360" cy="332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708" name="Group 117"/>
            <p:cNvGrpSpPr/>
            <p:nvPr/>
          </p:nvGrpSpPr>
          <p:grpSpPr>
            <a:xfrm>
              <a:off x="517320" y="2152800"/>
              <a:ext cx="1158840" cy="770040"/>
              <a:chOff x="517320" y="2152800"/>
              <a:chExt cx="1158840" cy="770040"/>
            </a:xfrm>
          </p:grpSpPr>
          <p:pic>
            <p:nvPicPr>
              <p:cNvPr id="709" name="Google Shape;483;p88" descr="DevOps-Team.eps"/>
              <p:cNvPicPr/>
              <p:nvPr/>
            </p:nvPicPr>
            <p:blipFill>
              <a:blip r:embed="rId36"/>
              <a:stretch/>
            </p:blipFill>
            <p:spPr>
              <a:xfrm>
                <a:off x="641520" y="2152800"/>
                <a:ext cx="906120" cy="61704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710" name="CustomShape 118"/>
              <p:cNvSpPr/>
              <p:nvPr/>
            </p:nvSpPr>
            <p:spPr>
              <a:xfrm>
                <a:off x="517320" y="2769840"/>
                <a:ext cx="1158840" cy="153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" sz="800" spc="-1" strike="noStrike">
                    <a:solidFill>
                      <a:srgbClr val="414e55"/>
                    </a:solidFill>
                    <a:latin typeface="Open Sans"/>
                    <a:ea typeface="Open Sans"/>
                  </a:rPr>
                  <a:t>USERS</a:t>
                </a:r>
                <a:endParaRPr b="0" lang="en-US" sz="800" spc="-1" strike="noStrike">
                  <a:latin typeface="Arial"/>
                </a:endParaRPr>
              </a:p>
            </p:txBody>
          </p:sp>
        </p:grpSp>
        <p:grpSp>
          <p:nvGrpSpPr>
            <p:cNvPr id="711" name="Group 119"/>
            <p:cNvGrpSpPr/>
            <p:nvPr/>
          </p:nvGrpSpPr>
          <p:grpSpPr>
            <a:xfrm>
              <a:off x="517320" y="3300480"/>
              <a:ext cx="1158840" cy="1072440"/>
              <a:chOff x="517320" y="3300480"/>
              <a:chExt cx="1158840" cy="1072440"/>
            </a:xfrm>
          </p:grpSpPr>
          <p:sp>
            <p:nvSpPr>
              <p:cNvPr id="712" name="CustomShape 120"/>
              <p:cNvSpPr/>
              <p:nvPr/>
            </p:nvSpPr>
            <p:spPr>
              <a:xfrm>
                <a:off x="517320" y="4075560"/>
                <a:ext cx="1158840" cy="2973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" sz="800" spc="-1" strike="noStrike">
                    <a:solidFill>
                      <a:srgbClr val="414e55"/>
                    </a:solidFill>
                    <a:latin typeface="Open Sans"/>
                    <a:ea typeface="Open Sans"/>
                  </a:rPr>
                  <a:t>ANSIBLE PLAYBOOK</a:t>
                </a:r>
                <a:endParaRPr b="0" lang="en-US" sz="800" spc="-1" strike="noStrike">
                  <a:latin typeface="Arial"/>
                </a:endParaRPr>
              </a:p>
            </p:txBody>
          </p:sp>
          <p:pic>
            <p:nvPicPr>
              <p:cNvPr id="713" name="Google Shape;487;p88" descr=""/>
              <p:cNvPicPr/>
              <p:nvPr/>
            </p:nvPicPr>
            <p:blipFill>
              <a:blip r:embed="rId37"/>
              <a:stretch/>
            </p:blipFill>
            <p:spPr>
              <a:xfrm>
                <a:off x="709560" y="3300480"/>
                <a:ext cx="774720" cy="774720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714" name="Google Shape;488;p88" descr="cloud.eps"/>
            <p:cNvPicPr/>
            <p:nvPr/>
          </p:nvPicPr>
          <p:blipFill>
            <a:blip r:embed="rId38"/>
            <a:stretch/>
          </p:blipFill>
          <p:spPr>
            <a:xfrm>
              <a:off x="4757040" y="999000"/>
              <a:ext cx="1644840" cy="84744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5" name="CustomShape 121"/>
            <p:cNvSpPr/>
            <p:nvPr/>
          </p:nvSpPr>
          <p:spPr>
            <a:xfrm>
              <a:off x="2207160" y="2098440"/>
              <a:ext cx="2539080" cy="2093400"/>
            </a:xfrm>
            <a:prstGeom prst="rect">
              <a:avLst/>
            </a:prstGeom>
            <a:solidFill>
              <a:srgbClr val="f2f2f2"/>
            </a:solidFill>
            <a:ln w="2844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6" name="CustomShape 122"/>
            <p:cNvSpPr/>
            <p:nvPr/>
          </p:nvSpPr>
          <p:spPr>
            <a:xfrm>
              <a:off x="2207160" y="2098440"/>
              <a:ext cx="2539080" cy="304200"/>
            </a:xfrm>
            <a:prstGeom prst="rect">
              <a:avLst/>
            </a:prstGeom>
            <a:solidFill>
              <a:srgbClr val="4cb1b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7" name="CustomShape 123"/>
            <p:cNvSpPr/>
            <p:nvPr/>
          </p:nvSpPr>
          <p:spPr>
            <a:xfrm>
              <a:off x="4982400" y="1994760"/>
              <a:ext cx="360" cy="2323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d9d9d9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8" name="CustomShape 124"/>
            <p:cNvSpPr/>
            <p:nvPr/>
          </p:nvSpPr>
          <p:spPr>
            <a:xfrm>
              <a:off x="2218320" y="2146680"/>
              <a:ext cx="2437920" cy="205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" sz="1000" spc="-1" strike="noStrike">
                  <a:solidFill>
                    <a:srgbClr val="ffffff"/>
                  </a:solidFill>
                  <a:latin typeface="Open Sans"/>
                  <a:ea typeface="Open Sans"/>
                </a:rPr>
                <a:t>ANSIBLE’S AUTOMATION ENGINE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719" name="CustomShape 125"/>
            <p:cNvSpPr/>
            <p:nvPr/>
          </p:nvSpPr>
          <p:spPr>
            <a:xfrm flipH="1" rot="10800000">
              <a:off x="1402560" y="3697920"/>
              <a:ext cx="730440" cy="6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0" name="CustomShape 126"/>
            <p:cNvSpPr/>
            <p:nvPr/>
          </p:nvSpPr>
          <p:spPr>
            <a:xfrm>
              <a:off x="4782960" y="2783520"/>
              <a:ext cx="4665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1" name="CustomShape 127"/>
            <p:cNvSpPr/>
            <p:nvPr/>
          </p:nvSpPr>
          <p:spPr>
            <a:xfrm>
              <a:off x="4782960" y="3647160"/>
              <a:ext cx="4665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2" name="CustomShape 128"/>
            <p:cNvSpPr/>
            <p:nvPr/>
          </p:nvSpPr>
          <p:spPr>
            <a:xfrm>
              <a:off x="1166760" y="3202560"/>
              <a:ext cx="9666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3" name="CustomShape 129"/>
            <p:cNvSpPr/>
            <p:nvPr/>
          </p:nvSpPr>
          <p:spPr>
            <a:xfrm>
              <a:off x="1170000" y="3015360"/>
              <a:ext cx="360" cy="192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4" name="CustomShape 130"/>
            <p:cNvSpPr/>
            <p:nvPr/>
          </p:nvSpPr>
          <p:spPr>
            <a:xfrm flipH="1" rot="10800000">
              <a:off x="1738440" y="2853720"/>
              <a:ext cx="396720" cy="5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5" name="CustomShape 131"/>
            <p:cNvSpPr/>
            <p:nvPr/>
          </p:nvSpPr>
          <p:spPr>
            <a:xfrm>
              <a:off x="1744200" y="1798920"/>
              <a:ext cx="360" cy="1065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6" name="CustomShape 132"/>
            <p:cNvSpPr/>
            <p:nvPr/>
          </p:nvSpPr>
          <p:spPr>
            <a:xfrm>
              <a:off x="1947240" y="2575800"/>
              <a:ext cx="1864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7" name="CustomShape 133"/>
            <p:cNvSpPr/>
            <p:nvPr/>
          </p:nvSpPr>
          <p:spPr>
            <a:xfrm>
              <a:off x="1957680" y="1888200"/>
              <a:ext cx="360" cy="687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8" name="CustomShape 134"/>
            <p:cNvSpPr/>
            <p:nvPr/>
          </p:nvSpPr>
          <p:spPr>
            <a:xfrm rot="10800000">
              <a:off x="1947600" y="1887480"/>
              <a:ext cx="13028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9" name="CustomShape 135"/>
            <p:cNvSpPr/>
            <p:nvPr/>
          </p:nvSpPr>
          <p:spPr>
            <a:xfrm>
              <a:off x="3250440" y="1703880"/>
              <a:ext cx="360" cy="192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730" name="Google Shape;504;p88" descr="hosts.eps"/>
            <p:cNvPicPr/>
            <p:nvPr/>
          </p:nvPicPr>
          <p:blipFill>
            <a:blip r:embed="rId39"/>
            <a:stretch/>
          </p:blipFill>
          <p:spPr>
            <a:xfrm>
              <a:off x="5328720" y="2570040"/>
              <a:ext cx="457200" cy="387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731" name="CustomShape 136"/>
            <p:cNvSpPr/>
            <p:nvPr/>
          </p:nvSpPr>
          <p:spPr>
            <a:xfrm>
              <a:off x="5088600" y="2993040"/>
              <a:ext cx="911160" cy="153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HOSTS</a:t>
              </a:r>
              <a:endParaRPr b="0" lang="en-US" sz="800" spc="-1" strike="noStrike">
                <a:latin typeface="Arial"/>
              </a:endParaRPr>
            </a:p>
          </p:txBody>
        </p:sp>
        <p:sp>
          <p:nvSpPr>
            <p:cNvPr id="732" name="CustomShape 137"/>
            <p:cNvSpPr/>
            <p:nvPr/>
          </p:nvSpPr>
          <p:spPr>
            <a:xfrm>
              <a:off x="5087520" y="3909240"/>
              <a:ext cx="911160" cy="267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NETWORK DEVICES</a:t>
              </a:r>
              <a:endParaRPr b="0" lang="en-US" sz="800" spc="-1" strike="noStrike">
                <a:latin typeface="Arial"/>
              </a:endParaRPr>
            </a:p>
          </p:txBody>
        </p:sp>
        <p:pic>
          <p:nvPicPr>
            <p:cNvPr id="733" name="Google Shape;507;p88" descr="networking.eps"/>
            <p:cNvPicPr/>
            <p:nvPr/>
          </p:nvPicPr>
          <p:blipFill>
            <a:blip r:embed="rId40"/>
            <a:stretch/>
          </p:blipFill>
          <p:spPr>
            <a:xfrm>
              <a:off x="5334480" y="3445200"/>
              <a:ext cx="439200" cy="439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34" name="Google Shape;508;p88" descr="api.eps"/>
            <p:cNvPicPr/>
            <p:nvPr/>
          </p:nvPicPr>
          <p:blipFill>
            <a:blip r:embed="rId41"/>
            <a:stretch/>
          </p:blipFill>
          <p:spPr>
            <a:xfrm>
              <a:off x="3766680" y="2615040"/>
              <a:ext cx="464760" cy="43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735" name="CustomShape 138"/>
            <p:cNvSpPr/>
            <p:nvPr/>
          </p:nvSpPr>
          <p:spPr>
            <a:xfrm>
              <a:off x="3796920" y="3074040"/>
              <a:ext cx="466560" cy="164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" sz="800" spc="-1" strike="noStrike">
                  <a:solidFill>
                    <a:srgbClr val="424c55"/>
                  </a:solidFill>
                  <a:latin typeface="Open Sans"/>
                  <a:ea typeface="Open Sans"/>
                </a:rPr>
                <a:t>API</a:t>
              </a:r>
              <a:endParaRPr b="0" lang="en-US" sz="800" spc="-1" strike="noStrike">
                <a:latin typeface="Arial"/>
              </a:endParaRPr>
            </a:p>
          </p:txBody>
        </p:sp>
        <p:sp>
          <p:nvSpPr>
            <p:cNvPr id="736" name="CustomShape 139"/>
            <p:cNvSpPr/>
            <p:nvPr/>
          </p:nvSpPr>
          <p:spPr>
            <a:xfrm>
              <a:off x="2453760" y="3828240"/>
              <a:ext cx="911160" cy="164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" sz="800" spc="-1" strike="noStrike">
                  <a:solidFill>
                    <a:srgbClr val="424c55"/>
                  </a:solidFill>
                  <a:latin typeface="Open Sans"/>
                  <a:ea typeface="Open Sans"/>
                </a:rPr>
                <a:t>MODULES</a:t>
              </a:r>
              <a:endParaRPr b="0" lang="en-US" sz="800" spc="-1" strike="noStrike">
                <a:latin typeface="Arial"/>
              </a:endParaRPr>
            </a:p>
          </p:txBody>
        </p:sp>
        <p:pic>
          <p:nvPicPr>
            <p:cNvPr id="737" name="Google Shape;511;p88" descr="tools.eps"/>
            <p:cNvPicPr/>
            <p:nvPr/>
          </p:nvPicPr>
          <p:blipFill>
            <a:blip r:embed="rId42"/>
            <a:stretch/>
          </p:blipFill>
          <p:spPr>
            <a:xfrm>
              <a:off x="2740320" y="3442320"/>
              <a:ext cx="359640" cy="358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738" name="CustomShape 140"/>
            <p:cNvSpPr/>
            <p:nvPr/>
          </p:nvSpPr>
          <p:spPr>
            <a:xfrm>
              <a:off x="4836240" y="1302120"/>
              <a:ext cx="1442160" cy="248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PUBLIC / PRIVATE</a:t>
              </a:r>
              <a:br/>
              <a:r>
                <a:rPr b="1" lang="en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CLOUD</a:t>
              </a:r>
              <a:endParaRPr b="0" lang="en-US" sz="800" spc="-1" strike="noStrike">
                <a:latin typeface="Arial"/>
              </a:endParaRPr>
            </a:p>
          </p:txBody>
        </p:sp>
        <p:sp>
          <p:nvSpPr>
            <p:cNvPr id="739" name="CustomShape 141"/>
            <p:cNvSpPr/>
            <p:nvPr/>
          </p:nvSpPr>
          <p:spPr>
            <a:xfrm rot="10800000">
              <a:off x="5592960" y="1911960"/>
              <a:ext cx="360" cy="297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0" name="CustomShape 142"/>
            <p:cNvSpPr/>
            <p:nvPr/>
          </p:nvSpPr>
          <p:spPr>
            <a:xfrm>
              <a:off x="4818600" y="2208600"/>
              <a:ext cx="7747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1" name="CustomShape 143"/>
            <p:cNvSpPr/>
            <p:nvPr/>
          </p:nvSpPr>
          <p:spPr>
            <a:xfrm>
              <a:off x="2467080" y="3070080"/>
              <a:ext cx="911160" cy="164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INVENTORY</a:t>
              </a:r>
              <a:endParaRPr b="0" lang="en-US" sz="800" spc="-1" strike="noStrike">
                <a:latin typeface="Arial"/>
              </a:endParaRPr>
            </a:p>
          </p:txBody>
        </p:sp>
        <p:pic>
          <p:nvPicPr>
            <p:cNvPr id="742" name="Google Shape;516;p88" descr="inventory.eps"/>
            <p:cNvPicPr/>
            <p:nvPr/>
          </p:nvPicPr>
          <p:blipFill>
            <a:blip r:embed="rId43"/>
            <a:stretch/>
          </p:blipFill>
          <p:spPr>
            <a:xfrm>
              <a:off x="2707920" y="2599920"/>
              <a:ext cx="412920" cy="441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43" name="CustomShape 144"/>
            <p:cNvSpPr/>
            <p:nvPr/>
          </p:nvSpPr>
          <p:spPr>
            <a:xfrm>
              <a:off x="239760" y="750240"/>
              <a:ext cx="6358680" cy="3974040"/>
            </a:xfrm>
            <a:prstGeom prst="rect">
              <a:avLst/>
            </a:prstGeom>
            <a:solidFill>
              <a:srgbClr val="ffffff">
                <a:alpha val="83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744" name="Group 145"/>
            <p:cNvGrpSpPr/>
            <p:nvPr/>
          </p:nvGrpSpPr>
          <p:grpSpPr>
            <a:xfrm>
              <a:off x="3659400" y="3425760"/>
              <a:ext cx="730440" cy="567720"/>
              <a:chOff x="3659400" y="3425760"/>
              <a:chExt cx="730440" cy="567720"/>
            </a:xfrm>
          </p:grpSpPr>
          <p:sp>
            <p:nvSpPr>
              <p:cNvPr id="745" name="CustomShape 146"/>
              <p:cNvSpPr/>
              <p:nvPr/>
            </p:nvSpPr>
            <p:spPr>
              <a:xfrm>
                <a:off x="3659400" y="3828960"/>
                <a:ext cx="730440" cy="1645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" sz="800" spc="-1" strike="noStrike">
                    <a:solidFill>
                      <a:srgbClr val="424c55"/>
                    </a:solidFill>
                    <a:latin typeface="Open Sans"/>
                    <a:ea typeface="Open Sans"/>
                  </a:rPr>
                  <a:t>PLUGINS</a:t>
                </a:r>
                <a:endParaRPr b="0" lang="en-US" sz="800" spc="-1" strike="noStrike">
                  <a:latin typeface="Arial"/>
                </a:endParaRPr>
              </a:p>
            </p:txBody>
          </p:sp>
          <p:pic>
            <p:nvPicPr>
              <p:cNvPr id="746" name="Google Shape;520;p88" descr="plugin.eps"/>
              <p:cNvPicPr/>
              <p:nvPr/>
            </p:nvPicPr>
            <p:blipFill>
              <a:blip r:embed="rId44"/>
              <a:stretch/>
            </p:blipFill>
            <p:spPr>
              <a:xfrm>
                <a:off x="3735720" y="3425760"/>
                <a:ext cx="551520" cy="37044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747" name="Group 147"/>
          <p:cNvGrpSpPr/>
          <p:nvPr/>
        </p:nvGrpSpPr>
        <p:grpSpPr>
          <a:xfrm>
            <a:off x="239760" y="438120"/>
            <a:ext cx="8934480" cy="4286160"/>
            <a:chOff x="239760" y="438120"/>
            <a:chExt cx="8934480" cy="4286160"/>
          </a:xfrm>
        </p:grpSpPr>
        <p:sp>
          <p:nvSpPr>
            <p:cNvPr id="748" name="CustomShape 148"/>
            <p:cNvSpPr/>
            <p:nvPr/>
          </p:nvSpPr>
          <p:spPr>
            <a:xfrm>
              <a:off x="623520" y="496080"/>
              <a:ext cx="8520120" cy="40928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9" name="CustomShape 149"/>
            <p:cNvSpPr/>
            <p:nvPr/>
          </p:nvSpPr>
          <p:spPr>
            <a:xfrm>
              <a:off x="1078560" y="3017880"/>
              <a:ext cx="360" cy="332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750" name="Group 150"/>
            <p:cNvGrpSpPr/>
            <p:nvPr/>
          </p:nvGrpSpPr>
          <p:grpSpPr>
            <a:xfrm>
              <a:off x="517320" y="2152800"/>
              <a:ext cx="1158840" cy="770040"/>
              <a:chOff x="517320" y="2152800"/>
              <a:chExt cx="1158840" cy="770040"/>
            </a:xfrm>
          </p:grpSpPr>
          <p:pic>
            <p:nvPicPr>
              <p:cNvPr id="751" name="Google Shape;525;p88" descr="DevOps-Team.eps"/>
              <p:cNvPicPr/>
              <p:nvPr/>
            </p:nvPicPr>
            <p:blipFill>
              <a:blip r:embed="rId45"/>
              <a:stretch/>
            </p:blipFill>
            <p:spPr>
              <a:xfrm>
                <a:off x="641520" y="2152800"/>
                <a:ext cx="906120" cy="61704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752" name="CustomShape 151"/>
              <p:cNvSpPr/>
              <p:nvPr/>
            </p:nvSpPr>
            <p:spPr>
              <a:xfrm>
                <a:off x="517320" y="2769840"/>
                <a:ext cx="1158840" cy="153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" sz="800" spc="-1" strike="noStrike">
                    <a:solidFill>
                      <a:srgbClr val="414e55"/>
                    </a:solidFill>
                    <a:latin typeface="Open Sans"/>
                    <a:ea typeface="Open Sans"/>
                  </a:rPr>
                  <a:t>USERS</a:t>
                </a:r>
                <a:endParaRPr b="0" lang="en-US" sz="800" spc="-1" strike="noStrike">
                  <a:latin typeface="Arial"/>
                </a:endParaRPr>
              </a:p>
            </p:txBody>
          </p:sp>
        </p:grpSp>
        <p:grpSp>
          <p:nvGrpSpPr>
            <p:cNvPr id="753" name="Group 152"/>
            <p:cNvGrpSpPr/>
            <p:nvPr/>
          </p:nvGrpSpPr>
          <p:grpSpPr>
            <a:xfrm>
              <a:off x="517320" y="3300480"/>
              <a:ext cx="1158840" cy="1072440"/>
              <a:chOff x="517320" y="3300480"/>
              <a:chExt cx="1158840" cy="1072440"/>
            </a:xfrm>
          </p:grpSpPr>
          <p:sp>
            <p:nvSpPr>
              <p:cNvPr id="754" name="CustomShape 153"/>
              <p:cNvSpPr/>
              <p:nvPr/>
            </p:nvSpPr>
            <p:spPr>
              <a:xfrm>
                <a:off x="517320" y="4075560"/>
                <a:ext cx="1158840" cy="2973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" sz="800" spc="-1" strike="noStrike">
                    <a:solidFill>
                      <a:srgbClr val="414e55"/>
                    </a:solidFill>
                    <a:latin typeface="Open Sans"/>
                    <a:ea typeface="Open Sans"/>
                  </a:rPr>
                  <a:t>ANSIBLE PLAYBOOK</a:t>
                </a:r>
                <a:endParaRPr b="0" lang="en-US" sz="800" spc="-1" strike="noStrike">
                  <a:latin typeface="Arial"/>
                </a:endParaRPr>
              </a:p>
            </p:txBody>
          </p:sp>
          <p:pic>
            <p:nvPicPr>
              <p:cNvPr id="755" name="Google Shape;529;p88" descr=""/>
              <p:cNvPicPr/>
              <p:nvPr/>
            </p:nvPicPr>
            <p:blipFill>
              <a:blip r:embed="rId46"/>
              <a:stretch/>
            </p:blipFill>
            <p:spPr>
              <a:xfrm>
                <a:off x="709560" y="3300480"/>
                <a:ext cx="774720" cy="77472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756" name="CustomShape 154"/>
            <p:cNvSpPr/>
            <p:nvPr/>
          </p:nvSpPr>
          <p:spPr>
            <a:xfrm>
              <a:off x="6931440" y="1663560"/>
              <a:ext cx="2242800" cy="248508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7" name="CustomShape 155"/>
            <p:cNvSpPr/>
            <p:nvPr/>
          </p:nvSpPr>
          <p:spPr>
            <a:xfrm rot="16200000">
              <a:off x="6779520" y="2747160"/>
              <a:ext cx="213840" cy="185040"/>
            </a:xfrm>
            <a:prstGeom prst="triangle">
              <a:avLst>
                <a:gd name="adj" fmla="val 50000"/>
              </a:avLst>
            </a:prstGeom>
            <a:solidFill>
              <a:srgbClr val="efefe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8" name="CustomShape 156"/>
            <p:cNvSpPr/>
            <p:nvPr/>
          </p:nvSpPr>
          <p:spPr>
            <a:xfrm>
              <a:off x="7041240" y="2322360"/>
              <a:ext cx="2023200" cy="1167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</a:pPr>
              <a:r>
                <a:rPr b="0" lang="en" sz="1000" spc="-1" strike="noStrike">
                  <a:solidFill>
                    <a:srgbClr val="0e1012"/>
                  </a:solidFill>
                  <a:latin typeface="Courier New"/>
                  <a:ea typeface="Courier New"/>
                </a:rPr>
                <a:t>[web]</a:t>
              </a:r>
              <a:br/>
              <a:r>
                <a:rPr b="0" lang="en" sz="1000" spc="-1" strike="noStrike">
                  <a:solidFill>
                    <a:srgbClr val="0e1012"/>
                  </a:solidFill>
                  <a:latin typeface="Courier New"/>
                  <a:ea typeface="Courier New"/>
                </a:rPr>
                <a:t>webserver1.example.com</a:t>
              </a:r>
              <a:br/>
              <a:r>
                <a:rPr b="0" lang="en" sz="1000" spc="-1" strike="noStrike">
                  <a:solidFill>
                    <a:srgbClr val="0e1012"/>
                  </a:solidFill>
                  <a:latin typeface="Courier New"/>
                  <a:ea typeface="Courier New"/>
                </a:rPr>
                <a:t>webserver2.example.com</a:t>
              </a:r>
              <a:endParaRPr b="0" lang="en-US" sz="1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1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" sz="1000" spc="-1" strike="noStrike">
                  <a:solidFill>
                    <a:srgbClr val="0e1012"/>
                  </a:solidFill>
                  <a:latin typeface="Courier New"/>
                  <a:ea typeface="Courier New"/>
                </a:rPr>
                <a:t>[db]</a:t>
              </a:r>
              <a:br/>
              <a:r>
                <a:rPr b="0" lang="en" sz="1000" spc="-1" strike="noStrike">
                  <a:solidFill>
                    <a:srgbClr val="0e1012"/>
                  </a:solidFill>
                  <a:latin typeface="Courier New"/>
                  <a:ea typeface="Courier New"/>
                </a:rPr>
                <a:t>dbserver1.example.com</a:t>
              </a:r>
              <a:endParaRPr b="0" lang="en-US" sz="1000" spc="-1" strike="noStrike">
                <a:latin typeface="Arial"/>
              </a:endParaRPr>
            </a:p>
          </p:txBody>
        </p:sp>
        <p:pic>
          <p:nvPicPr>
            <p:cNvPr id="759" name="Google Shape;533;p88" descr="cloud.eps"/>
            <p:cNvPicPr/>
            <p:nvPr/>
          </p:nvPicPr>
          <p:blipFill>
            <a:blip r:embed="rId47"/>
            <a:stretch/>
          </p:blipFill>
          <p:spPr>
            <a:xfrm>
              <a:off x="4757040" y="999000"/>
              <a:ext cx="1644840" cy="847440"/>
            </a:xfrm>
            <a:prstGeom prst="rect">
              <a:avLst/>
            </a:prstGeom>
            <a:ln>
              <a:noFill/>
            </a:ln>
          </p:spPr>
        </p:pic>
        <p:sp>
          <p:nvSpPr>
            <p:cNvPr id="760" name="CustomShape 157"/>
            <p:cNvSpPr/>
            <p:nvPr/>
          </p:nvSpPr>
          <p:spPr>
            <a:xfrm>
              <a:off x="2207160" y="2098440"/>
              <a:ext cx="2539080" cy="2093400"/>
            </a:xfrm>
            <a:prstGeom prst="rect">
              <a:avLst/>
            </a:prstGeom>
            <a:solidFill>
              <a:srgbClr val="f2f2f2"/>
            </a:solidFill>
            <a:ln w="2844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1" name="CustomShape 158"/>
            <p:cNvSpPr/>
            <p:nvPr/>
          </p:nvSpPr>
          <p:spPr>
            <a:xfrm>
              <a:off x="2207160" y="2098440"/>
              <a:ext cx="2539080" cy="304200"/>
            </a:xfrm>
            <a:prstGeom prst="rect">
              <a:avLst/>
            </a:prstGeom>
            <a:solidFill>
              <a:srgbClr val="4cb1b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2" name="CustomShape 159"/>
            <p:cNvSpPr/>
            <p:nvPr/>
          </p:nvSpPr>
          <p:spPr>
            <a:xfrm>
              <a:off x="4982400" y="1994760"/>
              <a:ext cx="360" cy="2323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d9d9d9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3" name="CustomShape 160"/>
            <p:cNvSpPr/>
            <p:nvPr/>
          </p:nvSpPr>
          <p:spPr>
            <a:xfrm>
              <a:off x="2218320" y="2146680"/>
              <a:ext cx="2437920" cy="205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" sz="1000" spc="-1" strike="noStrike">
                  <a:solidFill>
                    <a:srgbClr val="ffffff"/>
                  </a:solidFill>
                  <a:latin typeface="Open Sans"/>
                  <a:ea typeface="Open Sans"/>
                </a:rPr>
                <a:t>ANSIBLE’S AUTOMATION ENGINE</a:t>
              </a:r>
              <a:endParaRPr b="0" lang="en-US" sz="1000" spc="-1" strike="noStrike">
                <a:latin typeface="Arial"/>
              </a:endParaRPr>
            </a:p>
          </p:txBody>
        </p:sp>
        <p:pic>
          <p:nvPicPr>
            <p:cNvPr id="764" name="Google Shape;538;p88" descr="db.eps"/>
            <p:cNvPicPr/>
            <p:nvPr/>
          </p:nvPicPr>
          <p:blipFill>
            <a:blip r:embed="rId48"/>
            <a:stretch/>
          </p:blipFill>
          <p:spPr>
            <a:xfrm>
              <a:off x="2882520" y="1009800"/>
              <a:ext cx="730440" cy="626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65" name="CustomShape 161"/>
            <p:cNvSpPr/>
            <p:nvPr/>
          </p:nvSpPr>
          <p:spPr>
            <a:xfrm>
              <a:off x="2952000" y="1030680"/>
              <a:ext cx="591120" cy="169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" sz="800" spc="-1" strike="noStrike">
                  <a:solidFill>
                    <a:srgbClr val="ffffff"/>
                  </a:solidFill>
                  <a:latin typeface="Open Sans"/>
                  <a:ea typeface="Open Sans"/>
                </a:rPr>
                <a:t>CMDB </a:t>
              </a:r>
              <a:endParaRPr b="0" lang="en-US" sz="800" spc="-1" strike="noStrike">
                <a:latin typeface="Arial"/>
              </a:endParaRPr>
            </a:p>
          </p:txBody>
        </p:sp>
        <p:sp>
          <p:nvSpPr>
            <p:cNvPr id="766" name="CustomShape 162"/>
            <p:cNvSpPr/>
            <p:nvPr/>
          </p:nvSpPr>
          <p:spPr>
            <a:xfrm flipH="1" rot="10800000">
              <a:off x="1402560" y="3697920"/>
              <a:ext cx="730440" cy="6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7" name="CustomShape 163"/>
            <p:cNvSpPr/>
            <p:nvPr/>
          </p:nvSpPr>
          <p:spPr>
            <a:xfrm>
              <a:off x="4782960" y="2783520"/>
              <a:ext cx="4665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8" name="CustomShape 164"/>
            <p:cNvSpPr/>
            <p:nvPr/>
          </p:nvSpPr>
          <p:spPr>
            <a:xfrm>
              <a:off x="4782960" y="3647160"/>
              <a:ext cx="4665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9" name="CustomShape 165"/>
            <p:cNvSpPr/>
            <p:nvPr/>
          </p:nvSpPr>
          <p:spPr>
            <a:xfrm>
              <a:off x="1166760" y="3202560"/>
              <a:ext cx="9666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0" name="CustomShape 166"/>
            <p:cNvSpPr/>
            <p:nvPr/>
          </p:nvSpPr>
          <p:spPr>
            <a:xfrm>
              <a:off x="1170000" y="3015360"/>
              <a:ext cx="360" cy="192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1" name="CustomShape 167"/>
            <p:cNvSpPr/>
            <p:nvPr/>
          </p:nvSpPr>
          <p:spPr>
            <a:xfrm flipH="1" rot="10800000">
              <a:off x="1738440" y="2853720"/>
              <a:ext cx="396720" cy="5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2" name="CustomShape 168"/>
            <p:cNvSpPr/>
            <p:nvPr/>
          </p:nvSpPr>
          <p:spPr>
            <a:xfrm>
              <a:off x="1744200" y="1798920"/>
              <a:ext cx="360" cy="1065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3" name="CustomShape 169"/>
            <p:cNvSpPr/>
            <p:nvPr/>
          </p:nvSpPr>
          <p:spPr>
            <a:xfrm>
              <a:off x="1947240" y="2575800"/>
              <a:ext cx="1864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4" name="CustomShape 170"/>
            <p:cNvSpPr/>
            <p:nvPr/>
          </p:nvSpPr>
          <p:spPr>
            <a:xfrm>
              <a:off x="1957680" y="1888200"/>
              <a:ext cx="360" cy="687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5" name="CustomShape 171"/>
            <p:cNvSpPr/>
            <p:nvPr/>
          </p:nvSpPr>
          <p:spPr>
            <a:xfrm rot="10800000">
              <a:off x="1947600" y="1887480"/>
              <a:ext cx="13028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6" name="CustomShape 172"/>
            <p:cNvSpPr/>
            <p:nvPr/>
          </p:nvSpPr>
          <p:spPr>
            <a:xfrm>
              <a:off x="3250440" y="1703880"/>
              <a:ext cx="360" cy="192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777" name="Google Shape;551;p88" descr="hosts.eps"/>
            <p:cNvPicPr/>
            <p:nvPr/>
          </p:nvPicPr>
          <p:blipFill>
            <a:blip r:embed="rId49"/>
            <a:stretch/>
          </p:blipFill>
          <p:spPr>
            <a:xfrm>
              <a:off x="5328720" y="2570040"/>
              <a:ext cx="457200" cy="387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778" name="CustomShape 173"/>
            <p:cNvSpPr/>
            <p:nvPr/>
          </p:nvSpPr>
          <p:spPr>
            <a:xfrm>
              <a:off x="5088600" y="2993040"/>
              <a:ext cx="911160" cy="153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HOSTS</a:t>
              </a:r>
              <a:endParaRPr b="0" lang="en-US" sz="800" spc="-1" strike="noStrike">
                <a:latin typeface="Arial"/>
              </a:endParaRPr>
            </a:p>
          </p:txBody>
        </p:sp>
        <p:sp>
          <p:nvSpPr>
            <p:cNvPr id="779" name="CustomShape 174"/>
            <p:cNvSpPr/>
            <p:nvPr/>
          </p:nvSpPr>
          <p:spPr>
            <a:xfrm>
              <a:off x="5087520" y="3909240"/>
              <a:ext cx="911160" cy="267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NETWORK DEVICES</a:t>
              </a:r>
              <a:endParaRPr b="0" lang="en-US" sz="800" spc="-1" strike="noStrike">
                <a:latin typeface="Arial"/>
              </a:endParaRPr>
            </a:p>
          </p:txBody>
        </p:sp>
        <p:pic>
          <p:nvPicPr>
            <p:cNvPr id="780" name="Google Shape;554;p88" descr="networking.eps"/>
            <p:cNvPicPr/>
            <p:nvPr/>
          </p:nvPicPr>
          <p:blipFill>
            <a:blip r:embed="rId50"/>
            <a:stretch/>
          </p:blipFill>
          <p:spPr>
            <a:xfrm>
              <a:off x="5334480" y="3445200"/>
              <a:ext cx="439200" cy="439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81" name="CustomShape 175"/>
            <p:cNvSpPr/>
            <p:nvPr/>
          </p:nvSpPr>
          <p:spPr>
            <a:xfrm>
              <a:off x="3659400" y="3828960"/>
              <a:ext cx="730440" cy="164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" sz="800" spc="-1" strike="noStrike">
                  <a:solidFill>
                    <a:srgbClr val="424c55"/>
                  </a:solidFill>
                  <a:latin typeface="Open Sans"/>
                  <a:ea typeface="Open Sans"/>
                </a:rPr>
                <a:t>PLUGINS</a:t>
              </a:r>
              <a:endParaRPr b="0" lang="en-US" sz="800" spc="-1" strike="noStrike">
                <a:latin typeface="Arial"/>
              </a:endParaRPr>
            </a:p>
          </p:txBody>
        </p:sp>
        <p:pic>
          <p:nvPicPr>
            <p:cNvPr id="782" name="Google Shape;556;p88" descr="api.eps"/>
            <p:cNvPicPr/>
            <p:nvPr/>
          </p:nvPicPr>
          <p:blipFill>
            <a:blip r:embed="rId51"/>
            <a:stretch/>
          </p:blipFill>
          <p:spPr>
            <a:xfrm>
              <a:off x="3766680" y="2615040"/>
              <a:ext cx="464760" cy="43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783" name="CustomShape 176"/>
            <p:cNvSpPr/>
            <p:nvPr/>
          </p:nvSpPr>
          <p:spPr>
            <a:xfrm>
              <a:off x="3796920" y="3074040"/>
              <a:ext cx="466560" cy="164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" sz="800" spc="-1" strike="noStrike">
                  <a:solidFill>
                    <a:srgbClr val="424c55"/>
                  </a:solidFill>
                  <a:latin typeface="Open Sans"/>
                  <a:ea typeface="Open Sans"/>
                </a:rPr>
                <a:t>API</a:t>
              </a:r>
              <a:endParaRPr b="0" lang="en-US" sz="800" spc="-1" strike="noStrike">
                <a:latin typeface="Arial"/>
              </a:endParaRPr>
            </a:p>
          </p:txBody>
        </p:sp>
        <p:pic>
          <p:nvPicPr>
            <p:cNvPr id="784" name="Google Shape;558;p88" descr="plugin.eps"/>
            <p:cNvPicPr/>
            <p:nvPr/>
          </p:nvPicPr>
          <p:blipFill>
            <a:blip r:embed="rId52"/>
            <a:stretch/>
          </p:blipFill>
          <p:spPr>
            <a:xfrm>
              <a:off x="3735720" y="3425760"/>
              <a:ext cx="551520" cy="370440"/>
            </a:xfrm>
            <a:prstGeom prst="rect">
              <a:avLst/>
            </a:prstGeom>
            <a:ln>
              <a:noFill/>
            </a:ln>
          </p:spPr>
        </p:pic>
        <p:sp>
          <p:nvSpPr>
            <p:cNvPr id="785" name="CustomShape 177"/>
            <p:cNvSpPr/>
            <p:nvPr/>
          </p:nvSpPr>
          <p:spPr>
            <a:xfrm>
              <a:off x="2453760" y="3828240"/>
              <a:ext cx="911160" cy="164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" sz="800" spc="-1" strike="noStrike">
                  <a:solidFill>
                    <a:srgbClr val="424c55"/>
                  </a:solidFill>
                  <a:latin typeface="Open Sans"/>
                  <a:ea typeface="Open Sans"/>
                </a:rPr>
                <a:t>MODULES</a:t>
              </a:r>
              <a:endParaRPr b="0" lang="en-US" sz="800" spc="-1" strike="noStrike">
                <a:latin typeface="Arial"/>
              </a:endParaRPr>
            </a:p>
          </p:txBody>
        </p:sp>
        <p:pic>
          <p:nvPicPr>
            <p:cNvPr id="786" name="Google Shape;560;p88" descr="tools.eps"/>
            <p:cNvPicPr/>
            <p:nvPr/>
          </p:nvPicPr>
          <p:blipFill>
            <a:blip r:embed="rId53"/>
            <a:stretch/>
          </p:blipFill>
          <p:spPr>
            <a:xfrm>
              <a:off x="2740320" y="3442320"/>
              <a:ext cx="359640" cy="358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787" name="CustomShape 178"/>
            <p:cNvSpPr/>
            <p:nvPr/>
          </p:nvSpPr>
          <p:spPr>
            <a:xfrm>
              <a:off x="4836240" y="1302120"/>
              <a:ext cx="1442160" cy="248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PUBLIC / PRIVATE</a:t>
              </a:r>
              <a:br/>
              <a:r>
                <a:rPr b="1" lang="en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CLOUD</a:t>
              </a:r>
              <a:endParaRPr b="0" lang="en-US" sz="800" spc="-1" strike="noStrike">
                <a:latin typeface="Arial"/>
              </a:endParaRPr>
            </a:p>
          </p:txBody>
        </p:sp>
        <p:sp>
          <p:nvSpPr>
            <p:cNvPr id="788" name="CustomShape 179"/>
            <p:cNvSpPr/>
            <p:nvPr/>
          </p:nvSpPr>
          <p:spPr>
            <a:xfrm rot="10800000">
              <a:off x="5592960" y="1911960"/>
              <a:ext cx="360" cy="297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9" name="CustomShape 180"/>
            <p:cNvSpPr/>
            <p:nvPr/>
          </p:nvSpPr>
          <p:spPr>
            <a:xfrm>
              <a:off x="4818600" y="2208600"/>
              <a:ext cx="7747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790" name="Google Shape;564;p88" descr="cloud.eps"/>
            <p:cNvPicPr/>
            <p:nvPr/>
          </p:nvPicPr>
          <p:blipFill>
            <a:blip r:embed="rId54"/>
            <a:stretch/>
          </p:blipFill>
          <p:spPr>
            <a:xfrm>
              <a:off x="921600" y="889200"/>
              <a:ext cx="1644840" cy="847440"/>
            </a:xfrm>
            <a:prstGeom prst="rect">
              <a:avLst/>
            </a:prstGeom>
            <a:ln>
              <a:noFill/>
            </a:ln>
          </p:spPr>
        </p:pic>
        <p:sp>
          <p:nvSpPr>
            <p:cNvPr id="791" name="CustomShape 181"/>
            <p:cNvSpPr/>
            <p:nvPr/>
          </p:nvSpPr>
          <p:spPr>
            <a:xfrm>
              <a:off x="990360" y="1191960"/>
              <a:ext cx="1442160" cy="248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PUBLIC / PRIVATE</a:t>
              </a:r>
              <a:br/>
              <a:r>
                <a:rPr b="1" lang="en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CLOUD</a:t>
              </a:r>
              <a:endParaRPr b="0" lang="en-US" sz="800" spc="-1" strike="noStrike">
                <a:latin typeface="Arial"/>
              </a:endParaRPr>
            </a:p>
          </p:txBody>
        </p:sp>
        <p:sp>
          <p:nvSpPr>
            <p:cNvPr id="792" name="CustomShape 182"/>
            <p:cNvSpPr/>
            <p:nvPr/>
          </p:nvSpPr>
          <p:spPr>
            <a:xfrm>
              <a:off x="239760" y="438120"/>
              <a:ext cx="6459120" cy="4286160"/>
            </a:xfrm>
            <a:prstGeom prst="rect">
              <a:avLst/>
            </a:prstGeom>
            <a:solidFill>
              <a:srgbClr val="ffffff">
                <a:alpha val="83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3" name="CustomShape 183"/>
            <p:cNvSpPr/>
            <p:nvPr/>
          </p:nvSpPr>
          <p:spPr>
            <a:xfrm>
              <a:off x="2467080" y="3070080"/>
              <a:ext cx="911160" cy="164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INVENTORY</a:t>
              </a:r>
              <a:endParaRPr b="0" lang="en-US" sz="800" spc="-1" strike="noStrike">
                <a:latin typeface="Arial"/>
              </a:endParaRPr>
            </a:p>
          </p:txBody>
        </p:sp>
        <p:pic>
          <p:nvPicPr>
            <p:cNvPr id="794" name="Google Shape;568;p88" descr="inventory.eps"/>
            <p:cNvPicPr/>
            <p:nvPr/>
          </p:nvPicPr>
          <p:blipFill>
            <a:blip r:embed="rId55"/>
            <a:stretch/>
          </p:blipFill>
          <p:spPr>
            <a:xfrm>
              <a:off x="2707920" y="2599920"/>
              <a:ext cx="412920" cy="441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795" name="Group 184"/>
          <p:cNvGrpSpPr/>
          <p:nvPr/>
        </p:nvGrpSpPr>
        <p:grpSpPr>
          <a:xfrm>
            <a:off x="239760" y="708480"/>
            <a:ext cx="8934840" cy="4015800"/>
            <a:chOff x="239760" y="708480"/>
            <a:chExt cx="8934840" cy="4015800"/>
          </a:xfrm>
        </p:grpSpPr>
        <p:sp>
          <p:nvSpPr>
            <p:cNvPr id="796" name="CustomShape 185"/>
            <p:cNvSpPr/>
            <p:nvPr/>
          </p:nvSpPr>
          <p:spPr>
            <a:xfrm>
              <a:off x="623520" y="708480"/>
              <a:ext cx="8520120" cy="3880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7" name="CustomShape 186"/>
            <p:cNvSpPr/>
            <p:nvPr/>
          </p:nvSpPr>
          <p:spPr>
            <a:xfrm>
              <a:off x="6931440" y="1206360"/>
              <a:ext cx="2242800" cy="248508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8" name="CustomShape 187"/>
            <p:cNvSpPr/>
            <p:nvPr/>
          </p:nvSpPr>
          <p:spPr>
            <a:xfrm rot="16200000">
              <a:off x="6779520" y="1295640"/>
              <a:ext cx="213840" cy="185040"/>
            </a:xfrm>
            <a:prstGeom prst="triangle">
              <a:avLst>
                <a:gd name="adj" fmla="val 50000"/>
              </a:avLst>
            </a:prstGeom>
            <a:solidFill>
              <a:srgbClr val="efefe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9" name="CustomShape 188"/>
            <p:cNvSpPr/>
            <p:nvPr/>
          </p:nvSpPr>
          <p:spPr>
            <a:xfrm>
              <a:off x="7070040" y="1551240"/>
              <a:ext cx="2104560" cy="1493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</a:pPr>
              <a:r>
                <a:rPr b="1" lang="en" sz="1000" spc="-1" strike="noStrike">
                  <a:solidFill>
                    <a:srgbClr val="000000"/>
                  </a:solidFill>
                  <a:latin typeface="Open Sans"/>
                  <a:ea typeface="Open Sans"/>
                </a:rPr>
                <a:t>CLOUD</a:t>
              </a:r>
              <a:r>
                <a:rPr b="1" lang="en" sz="1200" spc="-1" strike="noStrike">
                  <a:solidFill>
                    <a:srgbClr val="000000"/>
                  </a:solidFill>
                  <a:latin typeface="Open Sans"/>
                  <a:ea typeface="Open Sans"/>
                </a:rPr>
                <a:t> 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50000"/>
                </a:lnSpc>
              </a:pPr>
              <a:r>
                <a:rPr b="0" lang="en" sz="900" spc="-1" strike="noStrike">
                  <a:solidFill>
                    <a:srgbClr val="0e1012"/>
                  </a:solidFill>
                  <a:latin typeface="Open Sans"/>
                  <a:ea typeface="Open Sans"/>
                </a:rPr>
                <a:t>OpenStack, VMware, EC2, Rackspace, GCE,</a:t>
              </a:r>
              <a:r>
                <a:rPr b="0" lang="en" sz="900" spc="-1" strike="noStrike">
                  <a:solidFill>
                    <a:srgbClr val="000000"/>
                  </a:solidFill>
                  <a:latin typeface="Arial"/>
                  <a:ea typeface="Arial"/>
                </a:rPr>
                <a:t> </a:t>
              </a:r>
              <a:r>
                <a:rPr b="0" lang="en" sz="900" spc="-1" strike="noStrike">
                  <a:solidFill>
                    <a:srgbClr val="0e1012"/>
                  </a:solidFill>
                  <a:latin typeface="Open Sans"/>
                  <a:ea typeface="Open Sans"/>
                </a:rPr>
                <a:t>Azure, </a:t>
              </a:r>
              <a:br/>
              <a:r>
                <a:rPr b="0" lang="en" sz="900" spc="-1" strike="noStrike">
                  <a:solidFill>
                    <a:srgbClr val="0e1012"/>
                  </a:solidFill>
                  <a:latin typeface="Open Sans"/>
                  <a:ea typeface="Open Sans"/>
                </a:rPr>
                <a:t>Spacewalk, Hanlon, Cobbler</a:t>
              </a:r>
              <a:endParaRPr b="0" lang="en-US" sz="9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br/>
              <a:r>
                <a:rPr b="1" lang="en" sz="900" spc="-1" strike="noStrike">
                  <a:solidFill>
                    <a:srgbClr val="0e1012"/>
                  </a:solidFill>
                  <a:latin typeface="Open Sans"/>
                  <a:ea typeface="Open Sans"/>
                </a:rPr>
                <a:t>CUSTOM CMDB</a:t>
              </a:r>
              <a:endParaRPr b="0" lang="en-US" sz="900" spc="-1" strike="noStrike">
                <a:latin typeface="Arial"/>
              </a:endParaRPr>
            </a:p>
          </p:txBody>
        </p:sp>
        <p:sp>
          <p:nvSpPr>
            <p:cNvPr id="800" name="CustomShape 189"/>
            <p:cNvSpPr/>
            <p:nvPr/>
          </p:nvSpPr>
          <p:spPr>
            <a:xfrm>
              <a:off x="1078560" y="3017880"/>
              <a:ext cx="360" cy="332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01" name="Group 190"/>
            <p:cNvGrpSpPr/>
            <p:nvPr/>
          </p:nvGrpSpPr>
          <p:grpSpPr>
            <a:xfrm>
              <a:off x="517320" y="2152800"/>
              <a:ext cx="1158840" cy="770040"/>
              <a:chOff x="517320" y="2152800"/>
              <a:chExt cx="1158840" cy="770040"/>
            </a:xfrm>
          </p:grpSpPr>
          <p:pic>
            <p:nvPicPr>
              <p:cNvPr id="802" name="Google Shape;576;p88" descr="DevOps-Team.eps"/>
              <p:cNvPicPr/>
              <p:nvPr/>
            </p:nvPicPr>
            <p:blipFill>
              <a:blip r:embed="rId56"/>
              <a:stretch/>
            </p:blipFill>
            <p:spPr>
              <a:xfrm>
                <a:off x="641520" y="2152800"/>
                <a:ext cx="906120" cy="61704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803" name="CustomShape 191"/>
              <p:cNvSpPr/>
              <p:nvPr/>
            </p:nvSpPr>
            <p:spPr>
              <a:xfrm>
                <a:off x="517320" y="2769840"/>
                <a:ext cx="1158840" cy="153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" sz="800" spc="-1" strike="noStrike">
                    <a:solidFill>
                      <a:srgbClr val="414e55"/>
                    </a:solidFill>
                    <a:latin typeface="Open Sans"/>
                    <a:ea typeface="Open Sans"/>
                  </a:rPr>
                  <a:t>USERS</a:t>
                </a:r>
                <a:endParaRPr b="0" lang="en-US" sz="800" spc="-1" strike="noStrike">
                  <a:latin typeface="Arial"/>
                </a:endParaRPr>
              </a:p>
            </p:txBody>
          </p:sp>
        </p:grpSp>
        <p:grpSp>
          <p:nvGrpSpPr>
            <p:cNvPr id="804" name="Group 192"/>
            <p:cNvGrpSpPr/>
            <p:nvPr/>
          </p:nvGrpSpPr>
          <p:grpSpPr>
            <a:xfrm>
              <a:off x="517320" y="3300480"/>
              <a:ext cx="1158840" cy="1072440"/>
              <a:chOff x="517320" y="3300480"/>
              <a:chExt cx="1158840" cy="1072440"/>
            </a:xfrm>
          </p:grpSpPr>
          <p:sp>
            <p:nvSpPr>
              <p:cNvPr id="805" name="CustomShape 193"/>
              <p:cNvSpPr/>
              <p:nvPr/>
            </p:nvSpPr>
            <p:spPr>
              <a:xfrm>
                <a:off x="517320" y="4075560"/>
                <a:ext cx="1158840" cy="2973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" sz="800" spc="-1" strike="noStrike">
                    <a:solidFill>
                      <a:srgbClr val="414e55"/>
                    </a:solidFill>
                    <a:latin typeface="Open Sans"/>
                    <a:ea typeface="Open Sans"/>
                  </a:rPr>
                  <a:t>ANSIBLE PLAYBOOK</a:t>
                </a:r>
                <a:endParaRPr b="0" lang="en-US" sz="800" spc="-1" strike="noStrike">
                  <a:latin typeface="Arial"/>
                </a:endParaRPr>
              </a:p>
            </p:txBody>
          </p:sp>
          <p:pic>
            <p:nvPicPr>
              <p:cNvPr id="806" name="Google Shape;580;p88" descr=""/>
              <p:cNvPicPr/>
              <p:nvPr/>
            </p:nvPicPr>
            <p:blipFill>
              <a:blip r:embed="rId57"/>
              <a:stretch/>
            </p:blipFill>
            <p:spPr>
              <a:xfrm>
                <a:off x="709560" y="3300480"/>
                <a:ext cx="774720" cy="774720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807" name="Google Shape;581;p88" descr="cloud.eps"/>
            <p:cNvPicPr/>
            <p:nvPr/>
          </p:nvPicPr>
          <p:blipFill>
            <a:blip r:embed="rId58"/>
            <a:stretch/>
          </p:blipFill>
          <p:spPr>
            <a:xfrm>
              <a:off x="4757040" y="999000"/>
              <a:ext cx="1644840" cy="847440"/>
            </a:xfrm>
            <a:prstGeom prst="rect">
              <a:avLst/>
            </a:prstGeom>
            <a:ln>
              <a:noFill/>
            </a:ln>
          </p:spPr>
        </p:pic>
        <p:sp>
          <p:nvSpPr>
            <p:cNvPr id="808" name="CustomShape 194"/>
            <p:cNvSpPr/>
            <p:nvPr/>
          </p:nvSpPr>
          <p:spPr>
            <a:xfrm>
              <a:off x="2207160" y="2098440"/>
              <a:ext cx="2539080" cy="2093400"/>
            </a:xfrm>
            <a:prstGeom prst="rect">
              <a:avLst/>
            </a:prstGeom>
            <a:solidFill>
              <a:srgbClr val="f2f2f2"/>
            </a:solidFill>
            <a:ln w="2844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9" name="CustomShape 195"/>
            <p:cNvSpPr/>
            <p:nvPr/>
          </p:nvSpPr>
          <p:spPr>
            <a:xfrm>
              <a:off x="2207160" y="2098440"/>
              <a:ext cx="2539080" cy="304200"/>
            </a:xfrm>
            <a:prstGeom prst="rect">
              <a:avLst/>
            </a:prstGeom>
            <a:solidFill>
              <a:srgbClr val="4cb1b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0" name="CustomShape 196"/>
            <p:cNvSpPr/>
            <p:nvPr/>
          </p:nvSpPr>
          <p:spPr>
            <a:xfrm>
              <a:off x="4982400" y="1994760"/>
              <a:ext cx="360" cy="2323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d9d9d9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1" name="CustomShape 197"/>
            <p:cNvSpPr/>
            <p:nvPr/>
          </p:nvSpPr>
          <p:spPr>
            <a:xfrm>
              <a:off x="2218320" y="2146680"/>
              <a:ext cx="2437920" cy="205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" sz="1000" spc="-1" strike="noStrike">
                  <a:solidFill>
                    <a:srgbClr val="ffffff"/>
                  </a:solidFill>
                  <a:latin typeface="Open Sans"/>
                  <a:ea typeface="Open Sans"/>
                </a:rPr>
                <a:t>ANSIBLE’S AUTOMATION ENGINE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812" name="CustomShape 198"/>
            <p:cNvSpPr/>
            <p:nvPr/>
          </p:nvSpPr>
          <p:spPr>
            <a:xfrm flipH="1" rot="10800000">
              <a:off x="1402560" y="3697920"/>
              <a:ext cx="730440" cy="6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3" name="CustomShape 199"/>
            <p:cNvSpPr/>
            <p:nvPr/>
          </p:nvSpPr>
          <p:spPr>
            <a:xfrm>
              <a:off x="4782960" y="2783520"/>
              <a:ext cx="4665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4" name="CustomShape 200"/>
            <p:cNvSpPr/>
            <p:nvPr/>
          </p:nvSpPr>
          <p:spPr>
            <a:xfrm>
              <a:off x="4782960" y="3647160"/>
              <a:ext cx="4665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5" name="CustomShape 201"/>
            <p:cNvSpPr/>
            <p:nvPr/>
          </p:nvSpPr>
          <p:spPr>
            <a:xfrm>
              <a:off x="1166760" y="3202560"/>
              <a:ext cx="9666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6" name="CustomShape 202"/>
            <p:cNvSpPr/>
            <p:nvPr/>
          </p:nvSpPr>
          <p:spPr>
            <a:xfrm>
              <a:off x="1170000" y="3015360"/>
              <a:ext cx="360" cy="192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7" name="CustomShape 203"/>
            <p:cNvSpPr/>
            <p:nvPr/>
          </p:nvSpPr>
          <p:spPr>
            <a:xfrm flipH="1" rot="10800000">
              <a:off x="1738440" y="2853720"/>
              <a:ext cx="396720" cy="5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8" name="CustomShape 204"/>
            <p:cNvSpPr/>
            <p:nvPr/>
          </p:nvSpPr>
          <p:spPr>
            <a:xfrm>
              <a:off x="1744200" y="1798920"/>
              <a:ext cx="360" cy="1065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9" name="CustomShape 205"/>
            <p:cNvSpPr/>
            <p:nvPr/>
          </p:nvSpPr>
          <p:spPr>
            <a:xfrm>
              <a:off x="1947240" y="2575800"/>
              <a:ext cx="1864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0" name="CustomShape 206"/>
            <p:cNvSpPr/>
            <p:nvPr/>
          </p:nvSpPr>
          <p:spPr>
            <a:xfrm>
              <a:off x="1957680" y="1888200"/>
              <a:ext cx="360" cy="687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1" name="CustomShape 207"/>
            <p:cNvSpPr/>
            <p:nvPr/>
          </p:nvSpPr>
          <p:spPr>
            <a:xfrm rot="10800000">
              <a:off x="1947600" y="1887480"/>
              <a:ext cx="13028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2" name="CustomShape 208"/>
            <p:cNvSpPr/>
            <p:nvPr/>
          </p:nvSpPr>
          <p:spPr>
            <a:xfrm>
              <a:off x="3250440" y="1703880"/>
              <a:ext cx="360" cy="192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823" name="Google Shape;597;p88" descr="hosts.eps"/>
            <p:cNvPicPr/>
            <p:nvPr/>
          </p:nvPicPr>
          <p:blipFill>
            <a:blip r:embed="rId59"/>
            <a:stretch/>
          </p:blipFill>
          <p:spPr>
            <a:xfrm>
              <a:off x="5328720" y="2570040"/>
              <a:ext cx="457200" cy="387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824" name="CustomShape 209"/>
            <p:cNvSpPr/>
            <p:nvPr/>
          </p:nvSpPr>
          <p:spPr>
            <a:xfrm>
              <a:off x="5088600" y="2993040"/>
              <a:ext cx="911160" cy="153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HOSTS</a:t>
              </a:r>
              <a:endParaRPr b="0" lang="en-US" sz="800" spc="-1" strike="noStrike">
                <a:latin typeface="Arial"/>
              </a:endParaRPr>
            </a:p>
          </p:txBody>
        </p:sp>
        <p:sp>
          <p:nvSpPr>
            <p:cNvPr id="825" name="CustomShape 210"/>
            <p:cNvSpPr/>
            <p:nvPr/>
          </p:nvSpPr>
          <p:spPr>
            <a:xfrm>
              <a:off x="5087520" y="3909240"/>
              <a:ext cx="911160" cy="267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NETWORK DEVICES</a:t>
              </a:r>
              <a:endParaRPr b="0" lang="en-US" sz="800" spc="-1" strike="noStrike">
                <a:latin typeface="Arial"/>
              </a:endParaRPr>
            </a:p>
          </p:txBody>
        </p:sp>
        <p:pic>
          <p:nvPicPr>
            <p:cNvPr id="826" name="Google Shape;600;p88" descr="networking.eps"/>
            <p:cNvPicPr/>
            <p:nvPr/>
          </p:nvPicPr>
          <p:blipFill>
            <a:blip r:embed="rId60"/>
            <a:stretch/>
          </p:blipFill>
          <p:spPr>
            <a:xfrm>
              <a:off x="5334480" y="3445200"/>
              <a:ext cx="439200" cy="439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827" name="CustomShape 211"/>
            <p:cNvSpPr/>
            <p:nvPr/>
          </p:nvSpPr>
          <p:spPr>
            <a:xfrm>
              <a:off x="3659400" y="3828960"/>
              <a:ext cx="730440" cy="164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" sz="800" spc="-1" strike="noStrike">
                  <a:solidFill>
                    <a:srgbClr val="424c55"/>
                  </a:solidFill>
                  <a:latin typeface="Open Sans"/>
                  <a:ea typeface="Open Sans"/>
                </a:rPr>
                <a:t>PLUGINS</a:t>
              </a:r>
              <a:endParaRPr b="0" lang="en-US" sz="800" spc="-1" strike="noStrike">
                <a:latin typeface="Arial"/>
              </a:endParaRPr>
            </a:p>
          </p:txBody>
        </p:sp>
        <p:pic>
          <p:nvPicPr>
            <p:cNvPr id="828" name="Google Shape;602;p88" descr="api.eps"/>
            <p:cNvPicPr/>
            <p:nvPr/>
          </p:nvPicPr>
          <p:blipFill>
            <a:blip r:embed="rId61"/>
            <a:stretch/>
          </p:blipFill>
          <p:spPr>
            <a:xfrm>
              <a:off x="3766680" y="2615040"/>
              <a:ext cx="464760" cy="43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829" name="CustomShape 212"/>
            <p:cNvSpPr/>
            <p:nvPr/>
          </p:nvSpPr>
          <p:spPr>
            <a:xfrm>
              <a:off x="3796920" y="3074040"/>
              <a:ext cx="466560" cy="164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" sz="800" spc="-1" strike="noStrike">
                  <a:solidFill>
                    <a:srgbClr val="424c55"/>
                  </a:solidFill>
                  <a:latin typeface="Open Sans"/>
                  <a:ea typeface="Open Sans"/>
                </a:rPr>
                <a:t>API</a:t>
              </a:r>
              <a:endParaRPr b="0" lang="en-US" sz="800" spc="-1" strike="noStrike">
                <a:latin typeface="Arial"/>
              </a:endParaRPr>
            </a:p>
          </p:txBody>
        </p:sp>
        <p:pic>
          <p:nvPicPr>
            <p:cNvPr id="830" name="Google Shape;604;p88" descr="plugin.eps"/>
            <p:cNvPicPr/>
            <p:nvPr/>
          </p:nvPicPr>
          <p:blipFill>
            <a:blip r:embed="rId62"/>
            <a:stretch/>
          </p:blipFill>
          <p:spPr>
            <a:xfrm>
              <a:off x="3735720" y="3425760"/>
              <a:ext cx="551520" cy="370440"/>
            </a:xfrm>
            <a:prstGeom prst="rect">
              <a:avLst/>
            </a:prstGeom>
            <a:ln>
              <a:noFill/>
            </a:ln>
          </p:spPr>
        </p:pic>
        <p:sp>
          <p:nvSpPr>
            <p:cNvPr id="831" name="CustomShape 213"/>
            <p:cNvSpPr/>
            <p:nvPr/>
          </p:nvSpPr>
          <p:spPr>
            <a:xfrm>
              <a:off x="2453760" y="3828240"/>
              <a:ext cx="911160" cy="164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" sz="800" spc="-1" strike="noStrike">
                  <a:solidFill>
                    <a:srgbClr val="424c55"/>
                  </a:solidFill>
                  <a:latin typeface="Open Sans"/>
                  <a:ea typeface="Open Sans"/>
                </a:rPr>
                <a:t>MODULES</a:t>
              </a:r>
              <a:endParaRPr b="0" lang="en-US" sz="800" spc="-1" strike="noStrike">
                <a:latin typeface="Arial"/>
              </a:endParaRPr>
            </a:p>
          </p:txBody>
        </p:sp>
        <p:pic>
          <p:nvPicPr>
            <p:cNvPr id="832" name="Google Shape;606;p88" descr="tools.eps"/>
            <p:cNvPicPr/>
            <p:nvPr/>
          </p:nvPicPr>
          <p:blipFill>
            <a:blip r:embed="rId63"/>
            <a:stretch/>
          </p:blipFill>
          <p:spPr>
            <a:xfrm>
              <a:off x="2740320" y="3442320"/>
              <a:ext cx="359640" cy="358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833" name="CustomShape 214"/>
            <p:cNvSpPr/>
            <p:nvPr/>
          </p:nvSpPr>
          <p:spPr>
            <a:xfrm>
              <a:off x="4836240" y="1302120"/>
              <a:ext cx="1442160" cy="248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PUBLIC / PRIVATE</a:t>
              </a:r>
              <a:br/>
              <a:r>
                <a:rPr b="1" lang="en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CLOUD</a:t>
              </a:r>
              <a:endParaRPr b="0" lang="en-US" sz="800" spc="-1" strike="noStrike">
                <a:latin typeface="Arial"/>
              </a:endParaRPr>
            </a:p>
          </p:txBody>
        </p:sp>
        <p:sp>
          <p:nvSpPr>
            <p:cNvPr id="834" name="CustomShape 215"/>
            <p:cNvSpPr/>
            <p:nvPr/>
          </p:nvSpPr>
          <p:spPr>
            <a:xfrm rot="10800000">
              <a:off x="5592960" y="1911960"/>
              <a:ext cx="360" cy="297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5" name="CustomShape 216"/>
            <p:cNvSpPr/>
            <p:nvPr/>
          </p:nvSpPr>
          <p:spPr>
            <a:xfrm>
              <a:off x="4818600" y="2208600"/>
              <a:ext cx="7747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cb1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6" name="CustomShape 217"/>
            <p:cNvSpPr/>
            <p:nvPr/>
          </p:nvSpPr>
          <p:spPr>
            <a:xfrm>
              <a:off x="2467080" y="3070080"/>
              <a:ext cx="911160" cy="164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INVENTORY</a:t>
              </a:r>
              <a:endParaRPr b="0" lang="en-US" sz="800" spc="-1" strike="noStrike">
                <a:latin typeface="Arial"/>
              </a:endParaRPr>
            </a:p>
          </p:txBody>
        </p:sp>
        <p:pic>
          <p:nvPicPr>
            <p:cNvPr id="837" name="Google Shape;611;p88" descr="inventory.eps"/>
            <p:cNvPicPr/>
            <p:nvPr/>
          </p:nvPicPr>
          <p:blipFill>
            <a:blip r:embed="rId64"/>
            <a:stretch/>
          </p:blipFill>
          <p:spPr>
            <a:xfrm>
              <a:off x="2707920" y="2599920"/>
              <a:ext cx="412920" cy="441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838" name="CustomShape 218"/>
            <p:cNvSpPr/>
            <p:nvPr/>
          </p:nvSpPr>
          <p:spPr>
            <a:xfrm>
              <a:off x="239760" y="843480"/>
              <a:ext cx="6459120" cy="3880800"/>
            </a:xfrm>
            <a:prstGeom prst="rect">
              <a:avLst/>
            </a:prstGeom>
            <a:solidFill>
              <a:srgbClr val="ffffff">
                <a:alpha val="83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39" name="Group 219"/>
            <p:cNvGrpSpPr/>
            <p:nvPr/>
          </p:nvGrpSpPr>
          <p:grpSpPr>
            <a:xfrm>
              <a:off x="921600" y="889200"/>
              <a:ext cx="2691360" cy="847440"/>
              <a:chOff x="921600" y="889200"/>
              <a:chExt cx="2691360" cy="847440"/>
            </a:xfrm>
          </p:grpSpPr>
          <p:pic>
            <p:nvPicPr>
              <p:cNvPr id="840" name="Google Shape;614;p88" descr="db.eps"/>
              <p:cNvPicPr/>
              <p:nvPr/>
            </p:nvPicPr>
            <p:blipFill>
              <a:blip r:embed="rId65"/>
              <a:stretch/>
            </p:blipFill>
            <p:spPr>
              <a:xfrm>
                <a:off x="2882520" y="1009800"/>
                <a:ext cx="730440" cy="6264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841" name="CustomShape 220"/>
              <p:cNvSpPr/>
              <p:nvPr/>
            </p:nvSpPr>
            <p:spPr>
              <a:xfrm>
                <a:off x="2952000" y="1030680"/>
                <a:ext cx="591120" cy="169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" sz="800" spc="-1" strike="noStrike">
                    <a:solidFill>
                      <a:srgbClr val="ffffff"/>
                    </a:solidFill>
                    <a:latin typeface="Open Sans"/>
                    <a:ea typeface="Open Sans"/>
                  </a:rPr>
                  <a:t>CMDB </a:t>
                </a:r>
                <a:endParaRPr b="0" lang="en-US" sz="800" spc="-1" strike="noStrike">
                  <a:latin typeface="Arial"/>
                </a:endParaRPr>
              </a:p>
            </p:txBody>
          </p:sp>
          <p:pic>
            <p:nvPicPr>
              <p:cNvPr id="842" name="Google Shape;616;p88" descr="cloud.eps"/>
              <p:cNvPicPr/>
              <p:nvPr/>
            </p:nvPicPr>
            <p:blipFill>
              <a:blip r:embed="rId66"/>
              <a:stretch/>
            </p:blipFill>
            <p:spPr>
              <a:xfrm>
                <a:off x="921600" y="889200"/>
                <a:ext cx="1644840" cy="84744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843" name="CustomShape 221"/>
              <p:cNvSpPr/>
              <p:nvPr/>
            </p:nvSpPr>
            <p:spPr>
              <a:xfrm>
                <a:off x="990360" y="1191960"/>
                <a:ext cx="1442160" cy="248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" sz="800" spc="-1" strike="noStrike">
                    <a:solidFill>
                      <a:srgbClr val="414e55"/>
                    </a:solidFill>
                    <a:latin typeface="Open Sans"/>
                    <a:ea typeface="Open Sans"/>
                  </a:rPr>
                  <a:t>PUBLIC / PRIVATE</a:t>
                </a:r>
                <a:br/>
                <a:r>
                  <a:rPr b="1" lang="en" sz="800" spc="-1" strike="noStrike">
                    <a:solidFill>
                      <a:srgbClr val="414e55"/>
                    </a:solidFill>
                    <a:latin typeface="Open Sans"/>
                    <a:ea typeface="Open Sans"/>
                  </a:rPr>
                  <a:t>CLOUD</a:t>
                </a:r>
                <a:endParaRPr b="0" lang="en-US" sz="800" spc="-1" strike="noStrike">
                  <a:latin typeface="Arial"/>
                </a:endParaRPr>
              </a:p>
            </p:txBody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CustomShape 1"/>
          <p:cNvSpPr/>
          <p:nvPr/>
        </p:nvSpPr>
        <p:spPr>
          <a:xfrm>
            <a:off x="1446840" y="504720"/>
            <a:ext cx="6250320" cy="4111560"/>
          </a:xfrm>
          <a:prstGeom prst="rect">
            <a:avLst/>
          </a:prstGeom>
          <a:solidFill>
            <a:srgbClr val="4fa4a6">
              <a:alpha val="83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5" name="CustomShape 2"/>
          <p:cNvSpPr/>
          <p:nvPr/>
        </p:nvSpPr>
        <p:spPr>
          <a:xfrm>
            <a:off x="2184480" y="2365560"/>
            <a:ext cx="2183760" cy="93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en" sz="3000" spc="-1" strike="noStrike">
                <a:solidFill>
                  <a:srgbClr val="ffffff"/>
                </a:solidFill>
                <a:latin typeface="Overpass"/>
                <a:ea typeface="Overpass"/>
              </a:rPr>
              <a:t>90+ </a:t>
            </a:r>
            <a:endParaRPr b="0" lang="en-US" sz="3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" sz="1100" spc="-1" strike="noStrike">
                <a:solidFill>
                  <a:srgbClr val="ffffff"/>
                </a:solidFill>
                <a:latin typeface="Overpass"/>
                <a:ea typeface="Overpass"/>
              </a:rPr>
              <a:t>Windows Modules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846" name="CustomShape 3"/>
          <p:cNvSpPr/>
          <p:nvPr/>
        </p:nvSpPr>
        <p:spPr>
          <a:xfrm>
            <a:off x="0" y="1273320"/>
            <a:ext cx="9143640" cy="141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" sz="1400" spc="-1" strike="noStrike">
                <a:solidFill>
                  <a:srgbClr val="f3f3f3"/>
                </a:solidFill>
                <a:latin typeface="Overpass"/>
                <a:ea typeface="Overpass"/>
              </a:rPr>
              <a:t>Use Ansible to deploy and manage Windows 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" sz="1400" spc="-1" strike="noStrike">
                <a:solidFill>
                  <a:srgbClr val="f3f3f3"/>
                </a:solidFill>
                <a:latin typeface="Overpass"/>
                <a:ea typeface="Overpass"/>
              </a:rPr>
              <a:t>systems and applications.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39"/>
              </a:spcBef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847" name="CustomShape 4"/>
          <p:cNvSpPr/>
          <p:nvPr/>
        </p:nvSpPr>
        <p:spPr>
          <a:xfrm>
            <a:off x="0" y="634680"/>
            <a:ext cx="9143640" cy="52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en" sz="2400" spc="-1" strike="noStrike">
                <a:solidFill>
                  <a:srgbClr val="ffffff"/>
                </a:solidFill>
                <a:latin typeface="Overpass"/>
                <a:ea typeface="Overpass"/>
              </a:rPr>
              <a:t>ANSIBLE WINDOWS AUTOMATION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48" name="CustomShape 5"/>
          <p:cNvSpPr/>
          <p:nvPr/>
        </p:nvSpPr>
        <p:spPr>
          <a:xfrm>
            <a:off x="0" y="3935880"/>
            <a:ext cx="9143640" cy="41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b="1" lang="en" sz="1400" spc="-1" strike="noStrike" u="sng">
                <a:solidFill>
                  <a:srgbClr val="0000ff"/>
                </a:solidFill>
                <a:uFillTx/>
                <a:latin typeface="Overpass"/>
                <a:ea typeface="Overpass"/>
                <a:hlinkClick r:id="rId2"/>
              </a:rPr>
              <a:t>ansible.com/</a:t>
            </a:r>
            <a:r>
              <a:rPr b="1" lang="en" sz="1400" spc="-1" strike="noStrike">
                <a:solidFill>
                  <a:srgbClr val="ffffff"/>
                </a:solidFill>
                <a:latin typeface="Overpass"/>
                <a:ea typeface="Overpass"/>
              </a:rPr>
              <a:t>windows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200000"/>
              </a:lnSpc>
            </a:pPr>
            <a:r>
              <a:rPr b="0" lang="en" sz="1400" spc="-1" strike="noStrike">
                <a:solidFill>
                  <a:srgbClr val="ffffff"/>
                </a:solidFill>
                <a:latin typeface="Overpass"/>
                <a:ea typeface="Overpass"/>
              </a:rPr>
              <a:t> 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49" name="CustomShape 6"/>
          <p:cNvSpPr/>
          <p:nvPr/>
        </p:nvSpPr>
        <p:spPr>
          <a:xfrm flipH="1">
            <a:off x="4571640" y="2415960"/>
            <a:ext cx="720" cy="762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0" name="CustomShape 7"/>
          <p:cNvSpPr/>
          <p:nvPr/>
        </p:nvSpPr>
        <p:spPr>
          <a:xfrm>
            <a:off x="4799520" y="2365560"/>
            <a:ext cx="2183760" cy="93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en" sz="3000" spc="-1" strike="noStrike">
                <a:solidFill>
                  <a:srgbClr val="ffffff"/>
                </a:solidFill>
                <a:latin typeface="Overpass"/>
                <a:ea typeface="Overpass"/>
              </a:rPr>
              <a:t>1,300+ </a:t>
            </a:r>
            <a:endParaRPr b="0" lang="en-US" sz="3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" sz="1100" spc="-1" strike="noStrike">
                <a:solidFill>
                  <a:srgbClr val="ffffff"/>
                </a:solidFill>
                <a:latin typeface="Overpass"/>
                <a:ea typeface="Overpass"/>
              </a:rPr>
              <a:t>Powershell DSC </a:t>
            </a:r>
            <a:br/>
            <a:r>
              <a:rPr b="0" lang="en" sz="1100" spc="-1" strike="noStrike">
                <a:solidFill>
                  <a:srgbClr val="ffffff"/>
                </a:solidFill>
                <a:latin typeface="Overpass"/>
                <a:ea typeface="Overpass"/>
              </a:rPr>
              <a:t>resources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LibreOffice/6.4.4.2$Linux_X86_64 LibreOffice_project/3d775be2011f3886db32dfd395a6a6d1ca2630ff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2020-06-26T09:53:35Z</dcterms:modified>
  <cp:revision>1</cp:revision>
  <dc:subject/>
  <dc:title/>
</cp:coreProperties>
</file>